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2C8EC-3940-4612-B918-09845F308BB4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4982-3C91-47A2-B5CC-54876F5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754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2C8EC-3940-4612-B918-09845F308BB4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4982-3C91-47A2-B5CC-54876F5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38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2C8EC-3940-4612-B918-09845F308BB4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4982-3C91-47A2-B5CC-54876F5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1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2C8EC-3940-4612-B918-09845F308BB4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4982-3C91-47A2-B5CC-54876F5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404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2C8EC-3940-4612-B918-09845F308BB4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4982-3C91-47A2-B5CC-54876F5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00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2C8EC-3940-4612-B918-09845F308BB4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4982-3C91-47A2-B5CC-54876F5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99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2C8EC-3940-4612-B918-09845F308BB4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4982-3C91-47A2-B5CC-54876F5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12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2C8EC-3940-4612-B918-09845F308BB4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4982-3C91-47A2-B5CC-54876F5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68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2C8EC-3940-4612-B918-09845F308BB4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4982-3C91-47A2-B5CC-54876F5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78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2C8EC-3940-4612-B918-09845F308BB4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4982-3C91-47A2-B5CC-54876F5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6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2C8EC-3940-4612-B918-09845F308BB4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4982-3C91-47A2-B5CC-54876F5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12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2C8EC-3940-4612-B918-09845F308BB4}" type="datetimeFigureOut">
              <a:rPr lang="ru-RU" smtClean="0"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C4982-3C91-47A2-B5CC-54876F5C3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27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elle.ru/Women_fashion/Women_accesories_bags/Women_jewelry/Women_Neclace/Czepochka__m261900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5.ru/product/zubr_master_6_predmetov_7941729/?&amp;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Современные педагогические технологии в общеобразовательной школе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Заседание МС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45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u="sng" dirty="0"/>
              <a:t>Афиширование</a:t>
            </a:r>
            <a:r>
              <a:rPr lang="ru-RU" dirty="0"/>
              <a:t> – это вывешивание, наглядное представление результатов деятельности мастера и учеников. Это может быть текст, схема, проект и ознакомление с ними всех. На этом этапе все ученики ходят, обсуждают, выделяют оригинальные интересные идеи, защищают свои творческие работы.</a:t>
            </a:r>
          </a:p>
          <a:p>
            <a:pPr algn="just"/>
            <a:r>
              <a:rPr lang="ru-RU" b="1" u="sng" dirty="0"/>
              <a:t>Разрыв</a:t>
            </a:r>
            <a:r>
              <a:rPr lang="ru-RU" dirty="0"/>
              <a:t> – резкое приращение в знаниях. Это кульминация творческого процесса, новое выделение учеником предмета и осознание неполноты своего знания, побуждение к новому углублению в проблему. Результат этого этапа – инсайт (озарение).</a:t>
            </a:r>
          </a:p>
          <a:p>
            <a:pPr algn="just"/>
            <a:r>
              <a:rPr lang="ru-RU" b="1" u="sng" dirty="0"/>
              <a:t>Рефлексия</a:t>
            </a:r>
            <a:r>
              <a:rPr lang="ru-RU" dirty="0"/>
              <a:t> – это осознание учеником себя в собственной деятельности, это анализ учеником осуществлённой им деятельности, это обобщение чувств, возникших в мастерской, это отражение достижений собственной мысли, собственного мироощущения.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169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u="sng" dirty="0"/>
              <a:t>Технология модульного обучения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Модуль – это целевой функциональный узел, в котором объединено: учебное содержание и технология овладения им в систему высокого уровня целостности.</a:t>
            </a:r>
          </a:p>
          <a:p>
            <a:pPr marL="0" indent="0" algn="just">
              <a:buNone/>
            </a:pPr>
            <a:r>
              <a:rPr lang="ru-RU" i="1" u="sng" dirty="0"/>
              <a:t>Алгоритм построения учебного модуля: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1. Формирование блока-модуля содержания теоретического учебного материала темы.</a:t>
            </a:r>
          </a:p>
          <a:p>
            <a:pPr marL="0" indent="0" algn="just">
              <a:buNone/>
            </a:pPr>
            <a:r>
              <a:rPr lang="ru-RU" dirty="0"/>
              <a:t>2. Выявление учебных элементов темы.</a:t>
            </a:r>
          </a:p>
          <a:p>
            <a:pPr marL="0" indent="0" algn="just">
              <a:buNone/>
            </a:pPr>
            <a:r>
              <a:rPr lang="ru-RU" dirty="0"/>
              <a:t>3. Выявление связей и отношений между учебными элементами темы.</a:t>
            </a:r>
          </a:p>
          <a:p>
            <a:pPr marL="0" indent="0" algn="just">
              <a:buNone/>
            </a:pPr>
            <a:r>
              <a:rPr lang="ru-RU" dirty="0"/>
              <a:t>4. Формирование логической структуры учебных элементов темы.</a:t>
            </a:r>
          </a:p>
          <a:p>
            <a:pPr marL="0" indent="0" algn="just">
              <a:buNone/>
            </a:pPr>
            <a:r>
              <a:rPr lang="ru-RU" dirty="0"/>
              <a:t>5. Определение уровней усвоения учебных элементов темы.</a:t>
            </a:r>
          </a:p>
          <a:p>
            <a:pPr marL="0" indent="0" algn="just">
              <a:buNone/>
            </a:pPr>
            <a:r>
              <a:rPr lang="ru-RU" dirty="0"/>
              <a:t>6. Определение требований к уровням усвоения учебных элементов темы.</a:t>
            </a:r>
          </a:p>
          <a:p>
            <a:pPr marL="0" indent="0" algn="just">
              <a:buNone/>
            </a:pPr>
            <a:r>
              <a:rPr lang="ru-RU" dirty="0"/>
              <a:t>7. Определение осознанности усвоения учебных элементов темы.</a:t>
            </a:r>
          </a:p>
          <a:p>
            <a:pPr marL="0" indent="0" algn="just">
              <a:buNone/>
            </a:pPr>
            <a:r>
              <a:rPr lang="ru-RU" dirty="0"/>
              <a:t>8. Формирование блока алгоритмического предписания умений и навыков.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766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/>
              <a:t>Система действий учителя по подготовке к переходу на модульное </a:t>
            </a:r>
            <a:r>
              <a:rPr lang="ru-RU" dirty="0" smtClean="0"/>
              <a:t>обучение.</a:t>
            </a:r>
          </a:p>
          <a:p>
            <a:pPr marL="0" indent="0" algn="just">
              <a:buNone/>
            </a:pPr>
            <a:r>
              <a:rPr lang="ru-RU" dirty="0" smtClean="0"/>
              <a:t>Разработать </a:t>
            </a:r>
            <a:r>
              <a:rPr lang="ru-RU" dirty="0"/>
              <a:t>модульную программу, состоящую из КДЦ (</a:t>
            </a:r>
            <a:r>
              <a:rPr lang="ru-RU" dirty="0" smtClean="0"/>
              <a:t>комплексно-дидактические </a:t>
            </a:r>
            <a:r>
              <a:rPr lang="ru-RU" dirty="0"/>
              <a:t>цели) и совокупности модулей, обеспечивающих достижение этой цели:</a:t>
            </a:r>
          </a:p>
          <a:p>
            <a:pPr marL="0" indent="0">
              <a:buNone/>
            </a:pPr>
            <a:r>
              <a:rPr lang="ru-RU" dirty="0"/>
              <a:t>1. Структурировать учебное содержание в определенные блоки.</a:t>
            </a:r>
            <a:br>
              <a:rPr lang="ru-RU" dirty="0"/>
            </a:br>
            <a:r>
              <a:rPr lang="ru-RU" dirty="0"/>
              <a:t>Формируется КДЦ, имеющая два уровня: уровень усвоения учебного содержания ученикам и ориентация на его использование в практике.</a:t>
            </a:r>
          </a:p>
          <a:p>
            <a:pPr marL="0" indent="0">
              <a:buNone/>
            </a:pPr>
            <a:r>
              <a:rPr lang="ru-RU" dirty="0"/>
              <a:t>2.  Из КДЦ выделяются ИДЦ (интегрирующие дидактические цели) и формируются модули. Каждый модуль имеет свою </a:t>
            </a:r>
            <a:r>
              <a:rPr lang="ru-RU" dirty="0" smtClean="0"/>
              <a:t>ИДЦ.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  ИДЦ делится на ЧДЦ (частные дидактические цели) на их основе выделяются УЭ (учебные элементы).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082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000" dirty="0"/>
              <a:t>Применение модульного обучения положительно влияет на развитие самостоятельной деятельности учащихся, на саморазвитие, на повышение качества знаний. Учащиеся умело планируют свою работу, умеют пользоваться учебной литературой. Хорошо владеют общеучебными навыками: сравнения, анализа, обобщения, выделения главного и т.п. Активная познавательная деятельность учащихся способствует развитию таких качеств знаний, как прочность, осознанность, глубина, оперативность, гибкость.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788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u="sng" dirty="0"/>
              <a:t>Технология интегрированного обучения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b="1" dirty="0"/>
              <a:t>Интеграция -</a:t>
            </a:r>
            <a:r>
              <a:rPr lang="ru-RU" sz="2800" dirty="0"/>
              <a:t> это глубокое взаимопроникновение, слияние, насколько это возможно, в одном учебном материале обобщённых знаний в той или иной области.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683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/>
              <a:t>Потребность в </a:t>
            </a:r>
            <a:r>
              <a:rPr lang="ru-RU" sz="2000" b="1" dirty="0" smtClean="0"/>
              <a:t>возникновении</a:t>
            </a:r>
            <a:r>
              <a:rPr lang="ru-RU" sz="2000" b="1" dirty="0"/>
              <a:t> </a:t>
            </a:r>
            <a:r>
              <a:rPr lang="ru-RU" sz="2000" dirty="0"/>
              <a:t>интегрированных уроков объясняется целым рядом причин</a:t>
            </a:r>
            <a:r>
              <a:rPr lang="ru-RU" sz="2000" dirty="0" smtClean="0"/>
              <a:t>.</a:t>
            </a:r>
          </a:p>
          <a:p>
            <a:pPr lvl="0" algn="just"/>
            <a:r>
              <a:rPr lang="ru-RU" sz="2000" dirty="0"/>
              <a:t>Мир, окружающий детей, познаётся ими во всём многообразии и единстве, а зачастую предметы школьного цикла, направленные на изучение отдельных явлений, дробят его на разрозненные фрагменты.</a:t>
            </a:r>
          </a:p>
          <a:p>
            <a:pPr lvl="0" algn="just"/>
            <a:r>
              <a:rPr lang="ru-RU" sz="2000" dirty="0"/>
              <a:t>Интегрированные уроки развивают потенциал самих учащихся, побуждают к активному познанию окружающей действительности, к осмыслению и нахождению причинно-следственных связей, к развитию логики, мышления, коммуникативных способностей.</a:t>
            </a:r>
          </a:p>
          <a:p>
            <a:pPr lvl="0" algn="just"/>
            <a:r>
              <a:rPr lang="ru-RU" sz="2000" dirty="0"/>
              <a:t>Форма проведения интегрированных уроков нестандартна, интересна. Использование различных видов работы в течение урока поддерживает внимание учеников на высоком уровне, что позволяет говорить о достаточной эффективности уроков. Интегрированные уроки раскрывают значительные педагогические возможности.</a:t>
            </a:r>
          </a:p>
          <a:p>
            <a:pPr lvl="0" algn="just"/>
            <a:r>
              <a:rPr lang="ru-RU" sz="2000" dirty="0"/>
              <a:t>Интеграция в современном обществе объясняет необходимость интеграции в образовании. Современному обществу необходимы высококлассные, хорошо подготовленные специалисты.</a:t>
            </a:r>
          </a:p>
          <a:p>
            <a:pPr lvl="0" algn="just"/>
            <a:r>
              <a:rPr lang="ru-RU" sz="2000" dirty="0"/>
              <a:t>Интеграция даёт возможность для самореализации, самовыражения, творчества учителя, способствует раскрытию способностей.</a:t>
            </a:r>
          </a:p>
          <a:p>
            <a:pPr marL="0" indent="0">
              <a:buNone/>
            </a:pP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5573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Преимущества </a:t>
            </a:r>
            <a:r>
              <a:rPr lang="ru-RU" b="1" dirty="0"/>
              <a:t>интегрированных </a:t>
            </a:r>
            <a:r>
              <a:rPr lang="ru-RU" b="1" dirty="0" smtClean="0"/>
              <a:t>уроков</a:t>
            </a:r>
            <a:endParaRPr lang="ru-RU" dirty="0"/>
          </a:p>
          <a:p>
            <a:pPr lvl="0" algn="just"/>
            <a:r>
              <a:rPr lang="ru-RU" dirty="0"/>
              <a:t>Способствуют повышению мотивации учения, формированию познавательного интереса учащихся, целостной научной картины мира и рассмотрению явления с нескольких сторон;</a:t>
            </a:r>
          </a:p>
          <a:p>
            <a:pPr lvl="0" algn="just"/>
            <a:r>
              <a:rPr lang="ru-RU" dirty="0"/>
              <a:t>В большей степени, чем обычные уроки способствуют развитию речи, формированию умения учащихся сравнивать, обобщать, делать выводы;</a:t>
            </a:r>
          </a:p>
          <a:p>
            <a:pPr lvl="0" algn="just"/>
            <a:r>
              <a:rPr lang="ru-RU" dirty="0"/>
              <a:t>Не только углубляют представление о предмете, расширяют кругозор. Но и способствуют формированию разносторонне развитой, гармонически и интеллектуально развитой личности.</a:t>
            </a:r>
          </a:p>
          <a:p>
            <a:pPr lvl="0" algn="just"/>
            <a:r>
              <a:rPr lang="ru-RU" dirty="0"/>
              <a:t>Интеграция является источником нахождения новых связей между фактами, которые подтверждают или углубляют определённые выводы. Наблюдения учащихся.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116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Закономерности интегрированных уроков:</a:t>
            </a:r>
            <a:endParaRPr lang="ru-RU" dirty="0"/>
          </a:p>
          <a:p>
            <a:pPr lvl="0" algn="just"/>
            <a:r>
              <a:rPr lang="ru-RU" dirty="0"/>
              <a:t>весь урок подчинён авторскому замыслу,</a:t>
            </a:r>
          </a:p>
          <a:p>
            <a:pPr lvl="0" algn="just"/>
            <a:r>
              <a:rPr lang="ru-RU" dirty="0"/>
              <a:t>урок объединяется основной мыслью (стержень урока),</a:t>
            </a:r>
          </a:p>
          <a:p>
            <a:pPr lvl="0" algn="just"/>
            <a:r>
              <a:rPr lang="ru-RU" dirty="0"/>
              <a:t>урок составляет единое целое, этапы урока – это фрагменты целого,</a:t>
            </a:r>
          </a:p>
          <a:p>
            <a:pPr lvl="0" algn="just"/>
            <a:r>
              <a:rPr lang="ru-RU" dirty="0"/>
              <a:t>этапы и компоненты урока находятся в логико- структурной зависимости,</a:t>
            </a:r>
          </a:p>
          <a:p>
            <a:pPr lvl="0" algn="just"/>
            <a:r>
              <a:rPr lang="ru-RU" dirty="0"/>
              <a:t>отобранный для урока дидактический материал соответствует замыслу, </a:t>
            </a:r>
            <a:r>
              <a:rPr lang="ru-RU" u="sng" dirty="0">
                <a:hlinkClick r:id="rId2"/>
              </a:rPr>
              <a:t>цепочка</a:t>
            </a:r>
            <a:r>
              <a:rPr lang="ru-RU" dirty="0"/>
              <a:t> сведений организована как «данное» и «новое».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144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Взаимодействие учителей может строиться по-разному. Оно может быть:</a:t>
            </a:r>
          </a:p>
          <a:p>
            <a:pPr algn="just"/>
            <a:r>
              <a:rPr lang="ru-RU" dirty="0" smtClean="0"/>
              <a:t>паритетным</a:t>
            </a:r>
            <a:r>
              <a:rPr lang="ru-RU" dirty="0"/>
              <a:t>, с равным долевым участием каждого из </a:t>
            </a:r>
            <a:r>
              <a:rPr lang="ru-RU" dirty="0" smtClean="0"/>
              <a:t>них;</a:t>
            </a:r>
          </a:p>
          <a:p>
            <a:pPr algn="just"/>
            <a:r>
              <a:rPr lang="ru-RU" dirty="0" smtClean="0"/>
              <a:t> один </a:t>
            </a:r>
            <a:r>
              <a:rPr lang="ru-RU" dirty="0"/>
              <a:t>из учителей может выступать ведущим, а другой – ассистентом или консультантом;</a:t>
            </a:r>
          </a:p>
          <a:p>
            <a:pPr algn="just"/>
            <a:r>
              <a:rPr lang="ru-RU" dirty="0" smtClean="0"/>
              <a:t>весь </a:t>
            </a:r>
            <a:r>
              <a:rPr lang="ru-RU" dirty="0"/>
              <a:t>урок может вести один учитель в присутствии другого как активного наблюдателя и гостя.</a:t>
            </a:r>
          </a:p>
          <a:p>
            <a:pPr marL="0" indent="0" algn="just"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451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Методика интегрированного урока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834792"/>
              </p:ext>
            </p:extLst>
          </p:nvPr>
        </p:nvGraphicFramePr>
        <p:xfrm>
          <a:off x="539552" y="1268760"/>
          <a:ext cx="7992889" cy="4464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018"/>
                <a:gridCol w="2664018"/>
                <a:gridCol w="2664853"/>
              </a:tblGrid>
              <a:tr h="367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     Подготовительный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     Исполнительный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3.рефлексивный. 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67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1.планирование,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 организация творческой группы,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 конструирование содержания урока,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4.репетиции.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Цель этого этапа – вызвать интерес учащихся к теме урока, к его  содержанию. Способы вызова интереса учащихся могут быть различные, например, описание проблемной ситуации или интересного случая.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заключительной части урока необходимо обобщить всё сказанное на уроке, подвести итог рассуждениям учеников, сформулировать чёткие выводы.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этом этапе проводится анализ урока. Необходимо учесть все его достоинства и недостатки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1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u="sng" dirty="0"/>
              <a:t>Кейс – технология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800" dirty="0" smtClean="0"/>
              <a:t>Кейс-технологии </a:t>
            </a:r>
            <a:r>
              <a:rPr lang="ru-RU" sz="2800" dirty="0"/>
              <a:t>объединяют в себе одновременно и ролевые игры, и метод проектов, и ситуативный анализ</a:t>
            </a:r>
            <a:r>
              <a:rPr lang="ru-RU" sz="2800" b="1" i="1" dirty="0" smtClean="0"/>
              <a:t>.</a:t>
            </a:r>
          </a:p>
          <a:p>
            <a:pPr algn="just"/>
            <a:r>
              <a:rPr lang="ru-RU" sz="2800" dirty="0"/>
              <a:t>Кейс технологии  противопоставлены таким видам работы, как повторение за учителем, ответы на вопросы учителя, пересказ текста и т.п.  Кейсы отличаются  от обычных образовательных задач (задачи имеют, как правило, одно решение и один правильный путь, приводящий к этому решению, кейсы имеют несколько решений и множество альтернативных путей, приводящих к нему).</a:t>
            </a:r>
          </a:p>
          <a:p>
            <a:pPr algn="just"/>
            <a:r>
              <a:rPr lang="ru-RU" sz="2800" dirty="0"/>
              <a:t>В кейс-технологии производится анализ реальной ситуации (каких-то вводных данных) описание которой одновременно отражает не только какую-либо практическую проблему, но и актуализирует определенный комплекс знаний, который необходимо усвоить при разрешении данной проблемы</a:t>
            </a:r>
          </a:p>
          <a:p>
            <a:pPr algn="just"/>
            <a:endParaRPr lang="ru-RU" sz="2800" dirty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4465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u="sng" dirty="0"/>
              <a:t>Традиционная технология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Термин </a:t>
            </a:r>
            <a:r>
              <a:rPr lang="ru-RU" dirty="0"/>
              <a:t>«традиционное обучение» подразумевает прежде всего организацию обучения, сложившуюся в XVII веке на принципах дидактики, сформулированных Я.С.Коменским.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301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Отличительными признаками традиционной классно-урочной технологии являются:</a:t>
            </a:r>
          </a:p>
          <a:p>
            <a:pPr algn="just"/>
            <a:r>
              <a:rPr lang="ru-RU" dirty="0" smtClean="0"/>
              <a:t>учащиеся </a:t>
            </a:r>
            <a:r>
              <a:rPr lang="ru-RU" dirty="0"/>
              <a:t>приблизительно одного возраста и уровня подготовки составляют группу, которая сохраняет в основном постоянный состав на весь период обучения;</a:t>
            </a:r>
          </a:p>
          <a:p>
            <a:pPr algn="just"/>
            <a:r>
              <a:rPr lang="ru-RU" dirty="0" smtClean="0"/>
              <a:t>группа </a:t>
            </a:r>
            <a:r>
              <a:rPr lang="ru-RU" dirty="0"/>
              <a:t>работает по единому годовому плану и программе согласно расписанию;</a:t>
            </a:r>
          </a:p>
          <a:p>
            <a:pPr algn="just"/>
            <a:r>
              <a:rPr lang="ru-RU" dirty="0" smtClean="0"/>
              <a:t>основной </a:t>
            </a:r>
            <a:r>
              <a:rPr lang="ru-RU" dirty="0"/>
              <a:t>единицей занятий является урок;</a:t>
            </a:r>
          </a:p>
          <a:p>
            <a:pPr algn="just"/>
            <a:r>
              <a:rPr lang="ru-RU" dirty="0" smtClean="0"/>
              <a:t>урок </a:t>
            </a:r>
            <a:r>
              <a:rPr lang="ru-RU" dirty="0"/>
              <a:t>посвящен одному учебному предмету, теме, в силу чего учащиеся группы работают над одним и тем же материалом;</a:t>
            </a:r>
          </a:p>
          <a:p>
            <a:pPr algn="just"/>
            <a:r>
              <a:rPr lang="ru-RU" dirty="0" smtClean="0"/>
              <a:t>работой </a:t>
            </a:r>
            <a:r>
              <a:rPr lang="ru-RU" dirty="0"/>
              <a:t>учащихся на уроке руководит учитель: он оценивает результаты учебы по  своему предмету, уровень обученности каждого ученика в отдельности.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00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/>
              <a:t>По своему характеру цели традиционного обучения представляют воспитание личности с заданными свойствами. По содержанию цели ориентированы преимущественно на усвоение знаний, умений и навыков, а не на развитие личности.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80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034659"/>
              </p:ext>
            </p:extLst>
          </p:nvPr>
        </p:nvGraphicFramePr>
        <p:xfrm>
          <a:off x="899592" y="48276"/>
          <a:ext cx="7920880" cy="6621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026"/>
                <a:gridCol w="3960854"/>
              </a:tblGrid>
              <a:tr h="493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Положительные  стороны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19" marR="592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Отрицательные  стороны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19" marR="59219" marT="0" marB="0"/>
                </a:tc>
              </a:tr>
              <a:tr h="612761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Систематический характер обучения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Упорядоченная, логически правильная подача учебного материала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  </a:t>
                      </a:r>
                      <a:r>
                        <a:rPr lang="ru-RU" sz="1400" dirty="0" smtClean="0">
                          <a:effectLst/>
                        </a:rPr>
                        <a:t>Организационная </a:t>
                      </a:r>
                      <a:r>
                        <a:rPr lang="ru-RU" sz="1400" dirty="0">
                          <a:effectLst/>
                        </a:rPr>
                        <a:t>четкость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Постоянное эмоциональное воздействие личности </a:t>
                      </a:r>
                      <a:r>
                        <a:rPr lang="ru-RU" sz="1400" dirty="0" smtClean="0">
                          <a:effectLst/>
                        </a:rPr>
                        <a:t>учителя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Оптимальные </a:t>
                      </a:r>
                      <a:r>
                        <a:rPr lang="ru-RU" sz="1400" dirty="0">
                          <a:effectLst/>
                        </a:rPr>
                        <a:t>затраты ресурсов при массовом обучении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219" marR="59219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Шаблонное построение, однообразие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Нерациональное распределение времени урока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На уроке обеспечивается лишь первоначальная ориентировка в материале, а достижение высоких уровней перекладывается на домашние задания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Учащиеся изолируются от общения друг с другом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Отсутствие самостоятельности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Пассивность или видимость активности учащихся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Слабая речевая деятельность (среднее время говорения учащегося 2 минуты в день)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Слабая обратная связь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400" dirty="0">
                          <a:effectLst/>
                        </a:rPr>
                        <a:t>Усредненный подход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отсутствие индивидуального обучения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219" marR="5921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61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394558"/>
              </p:ext>
            </p:extLst>
          </p:nvPr>
        </p:nvGraphicFramePr>
        <p:xfrm>
          <a:off x="611560" y="1112790"/>
          <a:ext cx="8208911" cy="5556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5285"/>
                <a:gridCol w="3176813"/>
                <a:gridCol w="3176813"/>
              </a:tblGrid>
              <a:tr h="4515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Уровень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овладения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теории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практике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99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оптимальный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•Знает научные основы различных ПТ, дает объективную психолого-педагогическую оценку (и самооценку) эффективности применения ТО в образовательном процессе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• Целенаправленно и систе­матически применяет техно­логии обучения (ТО) в своей деятельности, творчески моделирует сочетаемость различных ТО в собственной практике   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44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развивающийся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Имеет представление о различных ПТ;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•обоснованно описывает  суть собственной технологической цепочки; активно участвует в анализе эффективности используемых технологий обучения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•В основном следует алгоритму технологии обучения;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•владеет приемами конструирования технологических цепочек в соответствии с поставленной целью;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•использует в цепочках разнообразные педагогические приемы и методы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60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элементарный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• Сформировано общее, эмпирическое представление о ПТ;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•выстраивает отдельные технологические цепочки, но при этом не может объяснить их целевое назначение в  рамках урока;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•уклоняется от обсуждения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вопросов, связанных с ПТ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Применяет элементы ПТ интуитивно, эпизодически, несистемно;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• придерживается в своей деятельности какой-либо одной технологии обучения;• допускает нарушения в алгоритме (цепочке) технологии обучения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008112"/>
          </a:xfrm>
        </p:spPr>
        <p:txBody>
          <a:bodyPr>
            <a:noAutofit/>
          </a:bodyPr>
          <a:lstStyle/>
          <a:p>
            <a:r>
              <a:rPr lang="ru-RU" sz="3200" u="sng" dirty="0"/>
              <a:t>Уровни овладения педагогическими технологиями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5756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Кейс-технологии – это не повторение за учителем, не пересказ параграфа или статьи, не ответ на вопрос преподавателя, это анализ конкретной ситуации, который заставляет поднять пласт полученных знаний и применить их на практике.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734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При использовании кейс –технологий </a:t>
            </a:r>
            <a:r>
              <a:rPr lang="ru-RU" dirty="0" smtClean="0"/>
              <a:t> у </a:t>
            </a:r>
            <a:r>
              <a:rPr lang="ru-RU" dirty="0"/>
              <a:t>детей происходит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навыков анализа и критического мышления</a:t>
            </a:r>
          </a:p>
          <a:p>
            <a:r>
              <a:rPr lang="ru-RU" dirty="0" smtClean="0"/>
              <a:t>Соединение </a:t>
            </a:r>
            <a:r>
              <a:rPr lang="ru-RU" dirty="0"/>
              <a:t>теории и практики</a:t>
            </a:r>
          </a:p>
          <a:p>
            <a:r>
              <a:rPr lang="ru-RU" dirty="0" smtClean="0"/>
              <a:t>Представление </a:t>
            </a:r>
            <a:r>
              <a:rPr lang="ru-RU" dirty="0"/>
              <a:t>примеров принимаемых решений</a:t>
            </a:r>
          </a:p>
          <a:p>
            <a:r>
              <a:rPr lang="ru-RU" dirty="0" smtClean="0"/>
              <a:t>Демонстрация </a:t>
            </a:r>
            <a:r>
              <a:rPr lang="ru-RU" dirty="0"/>
              <a:t>различных позиций и точек зрения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навыков оценки альтернативных вариантов в условиях </a:t>
            </a:r>
            <a:r>
              <a:rPr lang="ru-RU" dirty="0" smtClean="0"/>
              <a:t>неопределенности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Перед учителем стоит задача – научить детей как </a:t>
            </a:r>
            <a:r>
              <a:rPr lang="ru-RU" dirty="0" smtClean="0"/>
              <a:t>индивидуально</a:t>
            </a:r>
            <a:r>
              <a:rPr lang="ru-RU" dirty="0"/>
              <a:t>, так и в составе группы:</a:t>
            </a:r>
          </a:p>
          <a:p>
            <a:r>
              <a:rPr lang="ru-RU" dirty="0" smtClean="0"/>
              <a:t>анализировать </a:t>
            </a:r>
            <a:r>
              <a:rPr lang="ru-RU" dirty="0"/>
              <a:t>информацию,</a:t>
            </a:r>
          </a:p>
          <a:p>
            <a:r>
              <a:rPr lang="ru-RU" dirty="0" smtClean="0"/>
              <a:t>сортировать </a:t>
            </a:r>
            <a:r>
              <a:rPr lang="ru-RU" dirty="0"/>
              <a:t>ее для решения заданной задачи,</a:t>
            </a:r>
          </a:p>
          <a:p>
            <a:r>
              <a:rPr lang="ru-RU" dirty="0" smtClean="0"/>
              <a:t>выявлять </a:t>
            </a:r>
            <a:r>
              <a:rPr lang="ru-RU" dirty="0"/>
              <a:t>ключевые проблемы,</a:t>
            </a:r>
          </a:p>
          <a:p>
            <a:r>
              <a:rPr lang="ru-RU" dirty="0" smtClean="0"/>
              <a:t>генерировать </a:t>
            </a:r>
            <a:r>
              <a:rPr lang="ru-RU" dirty="0"/>
              <a:t>альтернативные пути решения и оценивать их,</a:t>
            </a:r>
          </a:p>
          <a:p>
            <a:r>
              <a:rPr lang="ru-RU" dirty="0" smtClean="0"/>
              <a:t>выбирать </a:t>
            </a:r>
            <a:r>
              <a:rPr lang="ru-RU" dirty="0"/>
              <a:t>оптимальное решение и формировать программы действий и т.п.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02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229600" cy="53614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000" dirty="0"/>
              <a:t>Кроме того, </a:t>
            </a:r>
            <a:r>
              <a:rPr lang="ru-RU" sz="3000" dirty="0" smtClean="0"/>
              <a:t>учащиеся:</a:t>
            </a:r>
            <a:endParaRPr lang="ru-RU" sz="3000" dirty="0"/>
          </a:p>
          <a:p>
            <a:r>
              <a:rPr lang="ru-RU" sz="3000" dirty="0" smtClean="0"/>
              <a:t>Получают </a:t>
            </a:r>
            <a:r>
              <a:rPr lang="ru-RU" sz="3000" dirty="0"/>
              <a:t>коммуникативные навыки</a:t>
            </a:r>
          </a:p>
          <a:p>
            <a:r>
              <a:rPr lang="ru-RU" sz="3000" dirty="0" smtClean="0"/>
              <a:t>Развивают </a:t>
            </a:r>
            <a:r>
              <a:rPr lang="ru-RU" sz="3000" dirty="0"/>
              <a:t>презентационные умения</a:t>
            </a:r>
          </a:p>
          <a:p>
            <a:r>
              <a:rPr lang="ru-RU" sz="3000" dirty="0" smtClean="0"/>
              <a:t>Формируют </a:t>
            </a:r>
            <a:r>
              <a:rPr lang="ru-RU" sz="3000" dirty="0"/>
              <a:t>интерактивные умения, позволяющие эффективно взаимодействовать и принимать коллективные решения</a:t>
            </a:r>
          </a:p>
          <a:p>
            <a:r>
              <a:rPr lang="ru-RU" sz="3000" dirty="0" smtClean="0"/>
              <a:t>Приобретают </a:t>
            </a:r>
            <a:r>
              <a:rPr lang="ru-RU" sz="3000" dirty="0"/>
              <a:t>экспертные умения и навыки</a:t>
            </a:r>
          </a:p>
          <a:p>
            <a:r>
              <a:rPr lang="ru-RU" sz="3000" dirty="0" smtClean="0"/>
              <a:t>Учатся </a:t>
            </a:r>
            <a:r>
              <a:rPr lang="ru-RU" sz="3000" dirty="0"/>
              <a:t>учиться, самостоятельно отыскивая необходимые знания для решения ситуационной проблемы</a:t>
            </a:r>
          </a:p>
          <a:p>
            <a:r>
              <a:rPr lang="ru-RU" sz="3000" dirty="0" smtClean="0"/>
              <a:t>Изменяют </a:t>
            </a:r>
            <a:r>
              <a:rPr lang="ru-RU" sz="3000" dirty="0"/>
              <a:t>мотивацию к обучению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790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К методам кейс-технологий, активизирующим учебный процесс, относятся:</a:t>
            </a:r>
          </a:p>
          <a:p>
            <a:r>
              <a:rPr lang="ru-RU" dirty="0" smtClean="0"/>
              <a:t>метод </a:t>
            </a:r>
            <a:r>
              <a:rPr lang="ru-RU" dirty="0"/>
              <a:t>ситуационного анализа (Метод анализа конкретных ситуаций , ситуационные задачи и упражнения; кейс-стадии)</a:t>
            </a:r>
          </a:p>
          <a:p>
            <a:r>
              <a:rPr lang="ru-RU" dirty="0" smtClean="0"/>
              <a:t>метод </a:t>
            </a:r>
            <a:r>
              <a:rPr lang="ru-RU" dirty="0"/>
              <a:t>инцидента;</a:t>
            </a:r>
          </a:p>
          <a:p>
            <a:r>
              <a:rPr lang="ru-RU" dirty="0" smtClean="0"/>
              <a:t>метод </a:t>
            </a:r>
            <a:r>
              <a:rPr lang="ru-RU" dirty="0"/>
              <a:t>ситуационно-ролевых игр;</a:t>
            </a:r>
          </a:p>
          <a:p>
            <a:r>
              <a:rPr lang="ru-RU" dirty="0" smtClean="0"/>
              <a:t>метод </a:t>
            </a:r>
            <a:r>
              <a:rPr lang="ru-RU" dirty="0"/>
              <a:t>разбора деловой корреспонденции;</a:t>
            </a:r>
          </a:p>
          <a:p>
            <a:r>
              <a:rPr lang="ru-RU" dirty="0" smtClean="0"/>
              <a:t>игровое </a:t>
            </a:r>
            <a:r>
              <a:rPr lang="ru-RU" dirty="0"/>
              <a:t>проектирование;</a:t>
            </a:r>
          </a:p>
          <a:p>
            <a:r>
              <a:rPr lang="ru-RU" dirty="0" smtClean="0"/>
              <a:t>·метод </a:t>
            </a:r>
            <a:r>
              <a:rPr lang="ru-RU" dirty="0"/>
              <a:t>дискуссии.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46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u="sng" dirty="0"/>
              <a:t>Технология творческих мастерских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algn="just"/>
            <a:endParaRPr lang="ru-RU" sz="2800" b="1" u="sng" dirty="0" smtClean="0"/>
          </a:p>
          <a:p>
            <a:pPr algn="just"/>
            <a:r>
              <a:rPr lang="ru-RU" sz="2800" b="1" u="sng" dirty="0" smtClean="0"/>
              <a:t>Мастерская</a:t>
            </a:r>
            <a:r>
              <a:rPr lang="ru-RU" sz="2800" dirty="0"/>
              <a:t> – это технология, которая предполагает такую организацию процесса обучения, при которой учитель – </a:t>
            </a:r>
            <a:r>
              <a:rPr lang="ru-RU" sz="2800" u="sng" dirty="0">
                <a:hlinkClick r:id="rId2"/>
              </a:rPr>
              <a:t>мастер</a:t>
            </a:r>
            <a:r>
              <a:rPr lang="ru-RU" sz="2800" dirty="0"/>
              <a:t> вводит своих учеников в процесс познания через создание эмоциональной атмосферы, в которой ученик может проявить себя как </a:t>
            </a:r>
            <a:r>
              <a:rPr lang="ru-RU" sz="2800" dirty="0" smtClean="0"/>
              <a:t>творец.</a:t>
            </a:r>
          </a:p>
          <a:p>
            <a:pPr algn="just"/>
            <a:r>
              <a:rPr lang="ru-RU" sz="2800" dirty="0"/>
              <a:t>В мастерской обязательно сочетаются индивидуальная, групповая и фронтальная формы деятельности, и обучение идёт от одной к другой.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7249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u="sng" dirty="0"/>
              <a:t>Основные этапы мастерской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u="sng" dirty="0"/>
              <a:t>Индукция</a:t>
            </a:r>
            <a:r>
              <a:rPr lang="ru-RU" dirty="0"/>
              <a:t> (поведение) – это этап, который направлен на создание эмоционального настроя и мотивации учащихся к творческой деятельности. На этом этапе предполагается включение чувств, подсознания и формирование личностного отношения к предмету обсуждения. Индуктор – всё то, что побуждает ребёнка к действию. В качестве индуктора может выступать слово, текст, предмет, звук, рисунок, форма – всё то, что способно вызвать поток ассоциаций. Это может быть и задание, но неожиданное, загадочное.</a:t>
            </a:r>
          </a:p>
          <a:p>
            <a:pPr algn="just"/>
            <a:r>
              <a:rPr lang="ru-RU" b="1" u="sng" dirty="0"/>
              <a:t>Деконструкция</a:t>
            </a:r>
            <a:r>
              <a:rPr lang="ru-RU" dirty="0"/>
              <a:t> – разрушение, хаос, неспособность выполнить задание имеющимися средствами. Это работа с материалом, текстом, моделями, звуками, веществами. Это формирование информационного поля. На этом этапе ставится проблема и отделяется известное от неизвестного, осуществляется работа с информационным материалом, словарями, учебниками, компьютером и другими источниками, то есть создаётся информационный запрос.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851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algn="just"/>
            <a:endParaRPr lang="ru-RU" b="1" u="sng" dirty="0" smtClean="0"/>
          </a:p>
          <a:p>
            <a:pPr algn="just"/>
            <a:r>
              <a:rPr lang="ru-RU" b="1" u="sng" dirty="0" smtClean="0"/>
              <a:t>Реконтрукция</a:t>
            </a:r>
            <a:r>
              <a:rPr lang="ru-RU" dirty="0"/>
              <a:t> – воссоздание из хаоса своего проекта решения проблемы. Это создание микрогруппами или индивидуально своего мира, текста, рисунка, проекта, решения. Обсуждается и выдвигается гипотеза, способы её решения, создаются творческие работы: рисунки, рассказы, загадки, Идёт работа по выполнению заданий, которые даёт учитель.</a:t>
            </a:r>
          </a:p>
          <a:p>
            <a:pPr algn="just"/>
            <a:r>
              <a:rPr lang="ru-RU" b="1" u="sng" dirty="0"/>
              <a:t>Социализация</a:t>
            </a:r>
            <a:r>
              <a:rPr lang="ru-RU" dirty="0"/>
              <a:t> – это соотнесение учениками или микрогруппами своей деятельности с деятельностью других учеников или микрогрупп и представление всем промежуточных и окончательных результатов труда, чтобы оценить и откорректировать свою деятельность. Даётся одно задание на весь класс, идёт работа в группах, ответы сообщаются всему классу. На этом этапе ученик учится говорить. Это позволяет учителю – мастеру вести урок в одинаковом темпе для всех групп.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2235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969</Words>
  <Application>Microsoft Office PowerPoint</Application>
  <PresentationFormat>Экран (4:3)</PresentationFormat>
  <Paragraphs>157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Современные педагогические технологии в общеобразовательной школе </vt:lpstr>
      <vt:lpstr>Кейс – технология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Технология творческих мастерских</vt:lpstr>
      <vt:lpstr>Основные этапы мастерской</vt:lpstr>
      <vt:lpstr>Презентация PowerPoint</vt:lpstr>
      <vt:lpstr>Презентация PowerPoint</vt:lpstr>
      <vt:lpstr>Технология модульного обучения</vt:lpstr>
      <vt:lpstr>Презентация PowerPoint</vt:lpstr>
      <vt:lpstr>Презентация PowerPoint</vt:lpstr>
      <vt:lpstr>Технология интегрированного обучения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Методика интегрированного урока </vt:lpstr>
      <vt:lpstr>Традиционная технология</vt:lpstr>
      <vt:lpstr>Презентация PowerPoint</vt:lpstr>
      <vt:lpstr>Презентация PowerPoint</vt:lpstr>
      <vt:lpstr>Презентация PowerPoint</vt:lpstr>
      <vt:lpstr>Уровни овладения педагогическими технологиями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Alina</dc:creator>
  <cp:lastModifiedBy>Alina</cp:lastModifiedBy>
  <cp:revision>11</cp:revision>
  <dcterms:created xsi:type="dcterms:W3CDTF">2016-03-20T15:27:49Z</dcterms:created>
  <dcterms:modified xsi:type="dcterms:W3CDTF">2016-03-20T16:19:39Z</dcterms:modified>
</cp:coreProperties>
</file>