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83" autoAdjust="0"/>
  </p:normalViewPr>
  <p:slideViewPr>
    <p:cSldViewPr snapToGrid="0"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48464-550A-4A18-B326-AE10DC39FA44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216CD-FF2B-4EA1-B92B-D064BDE38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069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216CD-FF2B-4EA1-B92B-D064BDE38FB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671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216CD-FF2B-4EA1-B92B-D064BDE38FB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55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A1DB-9A07-4828-AA3B-746E1627F4F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A8EA2D9-DEF1-47B1-99D2-99D0C0F52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09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A1DB-9A07-4828-AA3B-746E1627F4F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A8EA2D9-DEF1-47B1-99D2-99D0C0F52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70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A1DB-9A07-4828-AA3B-746E1627F4F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A8EA2D9-DEF1-47B1-99D2-99D0C0F5290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872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A1DB-9A07-4828-AA3B-746E1627F4F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A8EA2D9-DEF1-47B1-99D2-99D0C0F52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073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A1DB-9A07-4828-AA3B-746E1627F4F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A8EA2D9-DEF1-47B1-99D2-99D0C0F529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0848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A1DB-9A07-4828-AA3B-746E1627F4F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A8EA2D9-DEF1-47B1-99D2-99D0C0F52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117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A1DB-9A07-4828-AA3B-746E1627F4F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A2D9-DEF1-47B1-99D2-99D0C0F52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694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A1DB-9A07-4828-AA3B-746E1627F4F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A2D9-DEF1-47B1-99D2-99D0C0F52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4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A1DB-9A07-4828-AA3B-746E1627F4F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A2D9-DEF1-47B1-99D2-99D0C0F52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3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A1DB-9A07-4828-AA3B-746E1627F4F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A8EA2D9-DEF1-47B1-99D2-99D0C0F52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10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A1DB-9A07-4828-AA3B-746E1627F4F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A8EA2D9-DEF1-47B1-99D2-99D0C0F52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74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A1DB-9A07-4828-AA3B-746E1627F4F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A8EA2D9-DEF1-47B1-99D2-99D0C0F52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95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A1DB-9A07-4828-AA3B-746E1627F4F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A2D9-DEF1-47B1-99D2-99D0C0F52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87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A1DB-9A07-4828-AA3B-746E1627F4F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A2D9-DEF1-47B1-99D2-99D0C0F52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41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A1DB-9A07-4828-AA3B-746E1627F4F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A2D9-DEF1-47B1-99D2-99D0C0F52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721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A1DB-9A07-4828-AA3B-746E1627F4F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A8EA2D9-DEF1-47B1-99D2-99D0C0F52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08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7A1DB-9A07-4828-AA3B-746E1627F4F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A8EA2D9-DEF1-47B1-99D2-99D0C0F52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79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5594" y="1357745"/>
            <a:ext cx="7278805" cy="270457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«Технологическая карта – как новый вид методической продукции»</a:t>
            </a:r>
            <a:endParaRPr lang="ru-RU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22455"/>
            <a:ext cx="7772400" cy="1126283"/>
          </a:xfrm>
        </p:spPr>
        <p:txBody>
          <a:bodyPr/>
          <a:lstStyle/>
          <a:p>
            <a:pPr algn="r"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классов:</a:t>
            </a:r>
          </a:p>
          <a:p>
            <a:pPr algn="r"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Гусева Алина Олеговна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-1"/>
            <a:ext cx="8991600" cy="873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Шурскольская средняя общеобразовательная школа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5957562"/>
            <a:ext cx="8991600" cy="87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/>
              <a:t>Шурскол</a:t>
            </a:r>
          </a:p>
          <a:p>
            <a:pPr algn="ctr">
              <a:lnSpc>
                <a:spcPct val="150000"/>
              </a:lnSpc>
            </a:pPr>
            <a:r>
              <a:rPr lang="ru-RU" dirty="0" smtClean="0"/>
              <a:t>2017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20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1749240"/>
            <a:ext cx="8354290" cy="390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реализовать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планируемые результаты ФГОС второго поколения; </a:t>
            </a:r>
          </a:p>
          <a:p>
            <a:pPr indent="4500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формировать у учащихся универсальные учебные действия;</a:t>
            </a:r>
          </a:p>
          <a:p>
            <a:pPr indent="4500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практике реализовать межпредметные связи; </a:t>
            </a:r>
          </a:p>
          <a:p>
            <a:pPr indent="4500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выполнять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диагностику достижения планируемых результатов учащимися на каждом этапе освоения темы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9308" y="215288"/>
            <a:ext cx="7495309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Обучение с использованием технологической карты позволяет: </a:t>
            </a:r>
          </a:p>
        </p:txBody>
      </p:sp>
    </p:spTree>
    <p:extLst>
      <p:ext uri="{BB962C8B-B14F-4D97-AF65-F5344CB8AC3E}">
        <p14:creationId xmlns:p14="http://schemas.microsoft.com/office/powerpoint/2010/main" val="166027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240" y="2024594"/>
            <a:ext cx="8499443" cy="1785104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8000" dirty="0" smtClean="0">
                <a:latin typeface="Monotype Corsiva" pitchFamily="66" charset="0"/>
                <a:cs typeface="Times New Roman" pitchFamily="18" charset="0"/>
              </a:rPr>
              <a:t>Спасибо за внимание!</a:t>
            </a:r>
            <a:endParaRPr lang="ru-RU" sz="8000" dirty="0">
              <a:latin typeface="Monotype Corsiva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386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0109" y="1230366"/>
            <a:ext cx="896389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«Если мы будем учить сегодня так, как мы учили вчера, </a:t>
            </a:r>
            <a:endParaRPr lang="en-US" sz="4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мы украдем у детей завтра»</a:t>
            </a:r>
            <a:endParaRPr lang="en-US" sz="4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Джон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Дьюи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83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6408" y="153432"/>
            <a:ext cx="75160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утвержден Приказом Министерства образования и науки Российской Федерации от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17 декабря 2010 года.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018" y="1968470"/>
            <a:ext cx="829887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Основные особенности реализации содержания образования:</a:t>
            </a:r>
          </a:p>
          <a:p>
            <a:pPr indent="4500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достижения учащимися трех групп планируемых образовательных результатов – личностных, метапредметных и предметных; </a:t>
            </a:r>
          </a:p>
          <a:p>
            <a:pPr indent="4500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Новое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понимание образовательных результатов – необходимость ориентации на результаты, сформулированные не как перечень знаний, умений и навыков, а как формируемые способы деятельности; </a:t>
            </a:r>
          </a:p>
          <a:p>
            <a:pPr indent="4500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Понимание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метапредметных результатов как сформированных на материале основ наук универсальных учебных действий. </a:t>
            </a:r>
          </a:p>
        </p:txBody>
      </p:sp>
    </p:spTree>
    <p:extLst>
      <p:ext uri="{BB962C8B-B14F-4D97-AF65-F5344CB8AC3E}">
        <p14:creationId xmlns:p14="http://schemas.microsoft.com/office/powerpoint/2010/main" val="245068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8296" y="588532"/>
            <a:ext cx="7554350" cy="1883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Планируемые результаты:</a:t>
            </a:r>
          </a:p>
          <a:p>
            <a:pPr indent="4500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Личностные; </a:t>
            </a:r>
          </a:p>
          <a:p>
            <a:pPr indent="4500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Метапредметные; </a:t>
            </a:r>
          </a:p>
          <a:p>
            <a:pPr indent="4500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Планируемые.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2370" y="2841672"/>
            <a:ext cx="83702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50000"/>
              </a:lnSpc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Универсальные учебные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действия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совокупность способов действия учащегося, обеспечивающих его способность к самостоятельному усвоению новых знаний и умений, включая организацию этого процесса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Они подразделяются на три группы: </a:t>
            </a:r>
          </a:p>
          <a:p>
            <a:pPr lvl="1" indent="4500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Регулятивные УУД; </a:t>
            </a:r>
          </a:p>
          <a:p>
            <a:pPr lvl="1" indent="4500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Коммуникативные УУД;</a:t>
            </a:r>
          </a:p>
          <a:p>
            <a:pPr lvl="1" indent="4500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Познавательные УУД. </a:t>
            </a:r>
          </a:p>
        </p:txBody>
      </p:sp>
    </p:spTree>
    <p:extLst>
      <p:ext uri="{BB962C8B-B14F-4D97-AF65-F5344CB8AC3E}">
        <p14:creationId xmlns:p14="http://schemas.microsoft.com/office/powerpoint/2010/main" val="351740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1175" y="303072"/>
            <a:ext cx="7329268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Средства достижения результата 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 инновационные технологии, методы и приёмы, применяемые учителем в своей деятельности при работе по новым стандартам.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7964" y="1927274"/>
            <a:ext cx="84124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Педагогические технологии: </a:t>
            </a:r>
          </a:p>
          <a:p>
            <a:pPr indent="4500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развития критического мышления через чтение и письмо; </a:t>
            </a:r>
          </a:p>
          <a:p>
            <a:pPr indent="4500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проблемного обучения;</a:t>
            </a:r>
          </a:p>
          <a:p>
            <a:pPr indent="4500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развивающего обучения; </a:t>
            </a:r>
          </a:p>
          <a:p>
            <a:pPr indent="4500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письмочтения; </a:t>
            </a:r>
          </a:p>
          <a:p>
            <a:pPr indent="4500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ИКТ-технологии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(цифровые образовательные ресурсы, блоги и сайты, специальное программное обеспечение (интерактивные доски, документ-камеры, персональные компьютеры, графические планшеты, интерактивные столы)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др.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85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490" y="1313757"/>
            <a:ext cx="86656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Технологическая карта урока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обобщенно-графическое выражение сценария урока, таблица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позволяющая структурировать урок по выбранным учителем параметрам.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489" y="2834353"/>
            <a:ext cx="866569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>
              <a:lnSpc>
                <a:spcPct val="150000"/>
              </a:lnSpc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Параметрами, составляющими технологическую карту, могут быть: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этапы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его цели;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учебного материала;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приемы организации учебной деятельности обучающихся;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учителя и деятельность обучающихся. </a:t>
            </a:r>
          </a:p>
        </p:txBody>
      </p:sp>
    </p:spTree>
    <p:extLst>
      <p:ext uri="{BB962C8B-B14F-4D97-AF65-F5344CB8AC3E}">
        <p14:creationId xmlns:p14="http://schemas.microsoft.com/office/powerpoint/2010/main" val="181403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3797" y="179489"/>
            <a:ext cx="73799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Возможные формы построения технологической карты урока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439465"/>
              </p:ext>
            </p:extLst>
          </p:nvPr>
        </p:nvGraphicFramePr>
        <p:xfrm>
          <a:off x="281356" y="1397000"/>
          <a:ext cx="8696393" cy="1463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47012"/>
                <a:gridCol w="831584"/>
                <a:gridCol w="1324896"/>
                <a:gridCol w="1338991"/>
                <a:gridCol w="1465843"/>
                <a:gridCol w="1634978"/>
                <a:gridCol w="1353089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мин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обучающихся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Методы, приемы и формы работы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Прогнозируемый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Учебно-методическое обеспечение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01768" y="888106"/>
            <a:ext cx="1124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1768" y="2839888"/>
            <a:ext cx="1124026" cy="417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Вариант 2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414351"/>
              </p:ext>
            </p:extLst>
          </p:nvPr>
        </p:nvGraphicFramePr>
        <p:xfrm>
          <a:off x="300110" y="3418449"/>
          <a:ext cx="8703213" cy="1463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25638"/>
                <a:gridCol w="1069144"/>
                <a:gridCol w="1350499"/>
                <a:gridCol w="1547446"/>
                <a:gridCol w="1571673"/>
                <a:gridCol w="1438813"/>
              </a:tblGrid>
              <a:tr h="9346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урока, прогнозируемый результат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Время, мин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обучающихся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Методы, приёмы и формы обучения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Примечания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01768" y="4795297"/>
            <a:ext cx="1124026" cy="417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Вариант 3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386192"/>
              </p:ext>
            </p:extLst>
          </p:nvPr>
        </p:nvGraphicFramePr>
        <p:xfrm>
          <a:off x="300111" y="5345724"/>
          <a:ext cx="8717280" cy="14173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99027"/>
                <a:gridCol w="1069145"/>
                <a:gridCol w="1463040"/>
                <a:gridCol w="1448972"/>
                <a:gridCol w="1420837"/>
                <a:gridCol w="1716259"/>
              </a:tblGrid>
              <a:tr h="9725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 урока,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цель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Время, мин 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учебного материала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ФОУД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обучающихся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355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03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2369" y="1346747"/>
            <a:ext cx="8145194" cy="373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50000"/>
              </a:lnSpc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структуре технологической карты урока необходимо предусмотреть возможность:</a:t>
            </a:r>
          </a:p>
          <a:p>
            <a:pPr marL="0" lvl="1" indent="4500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тщательного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планирования каждого этапа деятельности; </a:t>
            </a:r>
          </a:p>
          <a:p>
            <a:pPr marL="0" lvl="1" indent="4500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максимально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полного отражения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последовательности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всех осуществляемых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операций, приводящих 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намеченному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результату; </a:t>
            </a:r>
          </a:p>
          <a:p>
            <a:pPr marL="0" lvl="1" indent="4500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координации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синхронизации действий всех субъектов педагогической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152421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5344" y="138545"/>
            <a:ext cx="7938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Формулировки деятельности учителя и обучающихся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 уроке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110735"/>
              </p:ext>
            </p:extLst>
          </p:nvPr>
        </p:nvGraphicFramePr>
        <p:xfrm>
          <a:off x="249383" y="1336430"/>
          <a:ext cx="8838346" cy="538753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08762"/>
                <a:gridCol w="4529584"/>
              </a:tblGrid>
              <a:tr h="3597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обучающихся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303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Проверяет готовность обучающихся к уроку.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Озвучивает тему и цель урока.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Уточняет понимание учащимися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поставленных целей урока.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Выдвигает проблему.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Создает эмоциональный настрой на …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Формулирует задание.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Напоминает обучающимся, как …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Предлагает индивидуальные задания. </a:t>
                      </a:r>
                      <a:endParaRPr lang="en-US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Проводит параллель с ранее изученным материалом.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Обеспечивает мотивацию выполнения…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Контролирует выполнение работы.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Осуществляет: индивидуальный контроль; выборочный контроль.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Побуждает к высказыванию своего мнения.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Записывают слова, предложения.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Выполняют упражнения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тетради.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очереди комментируют…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Обосновывают выбор написания…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Приводят примеры.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Проговаривают по цепочке.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Выделяют (находят, подчеркивают,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комментируют) орфограммы.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Отвечают на вопросы учителя.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Выявляют закономерность….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Анализируют…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Объясняют свой выбор.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Сравнивают…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Осуществляют: самооценку, самопроверку, взаимопроверку.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74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</TotalTime>
  <Words>593</Words>
  <Application>Microsoft Office PowerPoint</Application>
  <PresentationFormat>Экран (4:3)</PresentationFormat>
  <Paragraphs>102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«Технологическая карта – как новый вид методической продукции»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«Технологическая карта – как новый вид методической продукции»</dc:title>
  <dc:creator>Алексей</dc:creator>
  <cp:lastModifiedBy>dnsuser</cp:lastModifiedBy>
  <cp:revision>19</cp:revision>
  <dcterms:created xsi:type="dcterms:W3CDTF">2017-03-20T21:32:25Z</dcterms:created>
  <dcterms:modified xsi:type="dcterms:W3CDTF">2017-03-21T19:08:12Z</dcterms:modified>
</cp:coreProperties>
</file>