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8" r:id="rId32"/>
    <p:sldId id="287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674A04-D6BD-4E70-805F-B926094D014A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mayli.ru/data/smiles/pticia-784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book.ru/MObjects2/data/pict1998/t_053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teriors.ru/img/articles/osina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g240.imageshack.us/img240/6030/karpuzsmallvn2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2709/ramzess-rrr.2/0_22101_812a9cbb_X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s-450.nios.ru/images/30204059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elps.k12.mi.us/donley/classrooms/berry/sitton_spelling_activities/4thgrade_spelling/unit21/kangaroo_kickking_soccer_ball_hg_clr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nasekomye-i-ptitsy/Ptitsy-lesa-2.files/0028-027-Odna-iz-krupnykh-sov-razmakh-krylev-etoj-ptitsy-15-m-massa-2-3-kg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llia.ucoz.ua/picture/enimal01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hyperlink" Target="http://img463.imageshack.us/img463/4627/an305mbu5.gif" TargetMode="External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4desktop.ru/wallpaper/4desktop_ru_Slivi_1024_2311.jpg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7.xml"/><Relationship Id="rId18" Type="http://schemas.openxmlformats.org/officeDocument/2006/relationships/slide" Target="slide18.xml"/><Relationship Id="rId26" Type="http://schemas.openxmlformats.org/officeDocument/2006/relationships/slide" Target="slide33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7.xml"/><Relationship Id="rId25" Type="http://schemas.openxmlformats.org/officeDocument/2006/relationships/slide" Target="slide32.xml"/><Relationship Id="rId2" Type="http://schemas.openxmlformats.org/officeDocument/2006/relationships/slide" Target="slide3.xml"/><Relationship Id="rId16" Type="http://schemas.openxmlformats.org/officeDocument/2006/relationships/slide" Target="slide26.xml"/><Relationship Id="rId20" Type="http://schemas.openxmlformats.org/officeDocument/2006/relationships/slide" Target="slide21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4.xml"/><Relationship Id="rId24" Type="http://schemas.openxmlformats.org/officeDocument/2006/relationships/slide" Target="slide31.xml"/><Relationship Id="rId32" Type="http://schemas.openxmlformats.org/officeDocument/2006/relationships/slide" Target="slide30.xml"/><Relationship Id="rId5" Type="http://schemas.openxmlformats.org/officeDocument/2006/relationships/slide" Target="slide7.xml"/><Relationship Id="rId15" Type="http://schemas.openxmlformats.org/officeDocument/2006/relationships/slide" Target="slide24.xml"/><Relationship Id="rId23" Type="http://schemas.openxmlformats.org/officeDocument/2006/relationships/slide" Target="slide29.xml"/><Relationship Id="rId28" Type="http://schemas.openxmlformats.org/officeDocument/2006/relationships/slide" Target="slide10.xml"/><Relationship Id="rId10" Type="http://schemas.openxmlformats.org/officeDocument/2006/relationships/slide" Target="slide13.xml"/><Relationship Id="rId19" Type="http://schemas.openxmlformats.org/officeDocument/2006/relationships/slide" Target="slide19.xml"/><Relationship Id="rId31" Type="http://schemas.openxmlformats.org/officeDocument/2006/relationships/slide" Target="slide20.xml"/><Relationship Id="rId4" Type="http://schemas.openxmlformats.org/officeDocument/2006/relationships/slide" Target="slide6.xml"/><Relationship Id="rId9" Type="http://schemas.openxmlformats.org/officeDocument/2006/relationships/slide" Target="slide12.xml"/><Relationship Id="rId14" Type="http://schemas.openxmlformats.org/officeDocument/2006/relationships/slide" Target="slide23.xml"/><Relationship Id="rId22" Type="http://schemas.openxmlformats.org/officeDocument/2006/relationships/slide" Target="slide28.xml"/><Relationship Id="rId27" Type="http://schemas.openxmlformats.org/officeDocument/2006/relationships/slide" Target="slide5.xml"/><Relationship Id="rId30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.piccy.info/i4/40/f2/d1491cf566adacce803a02fb6b29.jpeg" TargetMode="External"/><Relationship Id="rId3" Type="http://schemas.openxmlformats.org/officeDocument/2006/relationships/image" Target="../media/image20.gif"/><Relationship Id="rId7" Type="http://schemas.openxmlformats.org/officeDocument/2006/relationships/image" Target="../media/image2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6.radikal.ru/i114/0812/bd/6fe4bbf1cae6.gif" TargetMode="External"/><Relationship Id="rId5" Type="http://schemas.openxmlformats.org/officeDocument/2006/relationships/image" Target="../media/image21.gif"/><Relationship Id="rId4" Type="http://schemas.openxmlformats.org/officeDocument/2006/relationships/hyperlink" Target="http://static.tumblr.com/lu9mshu/Rnhll1rmd/cindy.gif" TargetMode="External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forum.exler.ru/arc/uploads/75/post-1281117259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tp.photoclub.com.ua/p/f/286331.jpeg?0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cs4639.vkontakte.ru/u112614752/video/m_85301e94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hyperlink" Target="http://img-fotki.yandex.ru/get/4526/83012533.234/0_86a80_a0e6ac62_X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i060.radikal.ru/1010/57/d81ed7765c41.jpg" TargetMode="External"/><Relationship Id="rId4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upload.wikimedia.org/wikipedia/commons/thumb/d/dd/Spider_vdg.jpg/800px-Spider_vdg.jpg" TargetMode="Externa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ovenka.net/wp-content/uploads/2009/10/65276e57d163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://dariuscjw5.files.wordpress.com/2008/06/bluewhale.jpg" TargetMode="External"/><Relationship Id="rId4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baikal24.ru/upload_photo/thumb1267569622.jpg" TargetMode="Externa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pticia-784.gif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grsch1.ucoz.ru/_si/0/28827149.jpg" TargetMode="External"/><Relationship Id="rId4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smayli.ru/data/smiles/pticia-784.g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aleurinnovation.files.wordpress.com/2009/01/globe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4/valenta-mog.ed/0_69e7f_7c3afccd_orig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iary.ru/userdir/3/1/9/5/319559/39757034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uga.ru/media/zont_01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dry.ru/pictures/photo/DSCN0757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ridgetv.ru/upload/load/6983224314e3308d96dee37.79093059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hyperlink" Target="http://www.smayli.ru/data/smiles/pticia-784.gif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7 из 6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328614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642918"/>
            <a:ext cx="5721439" cy="52014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prstTxWarp prst="textStop">
              <a:avLst>
                <a:gd name="adj" fmla="val 23402"/>
              </a:avLst>
            </a:prstTxWarp>
            <a:spAutoFit/>
            <a:sp3d extrusionH="57150">
              <a:bevelT w="57150" h="38100" prst="hardEdge"/>
            </a:sp3d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857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своя</a:t>
            </a:r>
            <a:r>
              <a:rPr lang="ru-RU" sz="85700" b="1" i="1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</a:p>
          <a:p>
            <a:pPr algn="ctr"/>
            <a:r>
              <a:rPr lang="ru-RU" sz="85700" b="1" i="1" dirty="0" smtClean="0">
                <a:solidFill>
                  <a:srgbClr val="FFC000"/>
                </a:solidFill>
                <a:latin typeface="Book Antiqua" pitchFamily="18" charset="0"/>
              </a:rPr>
              <a:t> </a:t>
            </a:r>
            <a:r>
              <a:rPr lang="ru-RU" sz="857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игра</a:t>
            </a:r>
            <a:r>
              <a:rPr lang="ru-RU" sz="23900" b="1" i="1" dirty="0" smtClean="0"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endParaRPr lang="ru-RU" sz="23900" b="1" i="1" dirty="0"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592933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классов: Хромуничева П.А.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Р</a:t>
            </a:r>
            <a:r>
              <a:rPr lang="ru-RU" sz="2400" b="1" i="1" dirty="0" smtClean="0">
                <a:solidFill>
                  <a:srgbClr val="FFC000"/>
                </a:solidFill>
              </a:rPr>
              <a:t>астения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785795"/>
            <a:ext cx="72866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1"/>
                </a:solidFill>
                <a:latin typeface="Cambria" pitchFamily="18" charset="0"/>
              </a:rPr>
              <a:t>О каком дереве идёт речь?</a:t>
            </a:r>
          </a:p>
          <a:p>
            <a:pPr algn="ctr"/>
            <a:endParaRPr lang="ru-RU" sz="36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Среди лета метелица,</a:t>
            </a:r>
          </a:p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Снег летит и стелется.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428625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Тополь </a:t>
            </a:r>
            <a:endParaRPr lang="ru-RU" sz="36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1 из 104143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6124"/>
            <a:ext cx="2643206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Р</a:t>
            </a:r>
            <a:r>
              <a:rPr lang="ru-RU" sz="2400" b="1" i="1" dirty="0" smtClean="0">
                <a:solidFill>
                  <a:srgbClr val="FFC000"/>
                </a:solidFill>
              </a:rPr>
              <a:t>астения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857232"/>
            <a:ext cx="78581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1"/>
                </a:solidFill>
                <a:latin typeface="Cambria" pitchFamily="18" charset="0"/>
              </a:rPr>
              <a:t>О каком дереве идёт речь?</a:t>
            </a:r>
          </a:p>
          <a:p>
            <a:pPr algn="ctr"/>
            <a:endParaRPr lang="ru-RU" sz="36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Что за дерево стоит – </a:t>
            </a:r>
          </a:p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Ветра нет, а лист дрожит?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286256"/>
            <a:ext cx="3674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Ответ:</a:t>
            </a:r>
            <a:r>
              <a:rPr lang="ru-RU" sz="3600" b="1" i="1" dirty="0" smtClean="0">
                <a:latin typeface="Cambria" pitchFamily="18" charset="0"/>
              </a:rPr>
              <a:t> Осина</a:t>
            </a:r>
            <a:endParaRPr lang="ru-RU" sz="3600" b="1" i="1" u="sng" dirty="0">
              <a:latin typeface="Cambria" pitchFamily="18" charset="0"/>
            </a:endParaRPr>
          </a:p>
        </p:txBody>
      </p:sp>
      <p:pic>
        <p:nvPicPr>
          <p:cNvPr id="9" name="i-main-pic" descr="Картинка 9 из 120282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14686"/>
            <a:ext cx="2643206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растения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928670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Эта огромная ягода родом из Азии. Её родственники: дыня, тыква и огурец.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000504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арбуз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5 из 14923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75082">
            <a:off x="4761408" y="3115373"/>
            <a:ext cx="3000396" cy="3071834"/>
          </a:xfrm>
          <a:prstGeom prst="snip2DiagRect">
            <a:avLst>
              <a:gd name="adj1" fmla="val 1038"/>
              <a:gd name="adj2" fmla="val 1164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Ж</a:t>
            </a:r>
            <a:r>
              <a:rPr lang="ru-RU" sz="2400" b="1" i="1" dirty="0" smtClean="0">
                <a:solidFill>
                  <a:srgbClr val="FFC000"/>
                </a:solidFill>
              </a:rPr>
              <a:t>ивотные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714356"/>
            <a:ext cx="7643866" cy="219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Какая птица подбрасывает яйца в чужие гнёзда?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00504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Кукушка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6" name="Рисунок 5" descr="Описание: Картинка 9 из 4403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7048">
            <a:off x="5067951" y="2857117"/>
            <a:ext cx="2867025" cy="3787061"/>
          </a:xfrm>
          <a:prstGeom prst="round2DiagRect">
            <a:avLst>
              <a:gd name="adj1" fmla="val 882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Ж</a:t>
            </a:r>
            <a:r>
              <a:rPr lang="ru-RU" sz="2400" b="1" i="1" dirty="0" smtClean="0">
                <a:solidFill>
                  <a:srgbClr val="FFC000"/>
                </a:solidFill>
              </a:rPr>
              <a:t>ивотные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35729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Кто «слышит» ногами?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92906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Кузнечик</a:t>
            </a:r>
            <a:endParaRPr lang="ru-RU" sz="3600" b="1" i="1" u="sng" dirty="0">
              <a:latin typeface="Cambria" pitchFamily="18" charset="0"/>
            </a:endParaRPr>
          </a:p>
        </p:txBody>
      </p:sp>
      <p:pic>
        <p:nvPicPr>
          <p:cNvPr id="6" name="i-main-pic" descr="Картинка 5 из 171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643182"/>
            <a:ext cx="3214710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</a:rPr>
              <a:t>Животные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000108"/>
            <a:ext cx="72152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Какое животное носит детей в сумке?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3857628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Кенгуру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8" name="i-main-pic" descr="Картинка 2 из 8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357430"/>
            <a:ext cx="300039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Ж</a:t>
            </a:r>
            <a:r>
              <a:rPr lang="ru-RU" sz="2400" b="1" i="1" dirty="0" smtClean="0">
                <a:solidFill>
                  <a:srgbClr val="FFC000"/>
                </a:solidFill>
              </a:rPr>
              <a:t>ивотные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501090" y="6143644"/>
            <a:ext cx="485804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7858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Какую птицу называют пернатой кошкой?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3857628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Сова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6" name="i-main-pic" descr="Картинка 49 из 2491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714620"/>
            <a:ext cx="3429024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64" y="14285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Ж</a:t>
            </a:r>
            <a:r>
              <a:rPr lang="ru-RU" sz="2400" b="1" i="1" dirty="0" smtClean="0">
                <a:solidFill>
                  <a:srgbClr val="FFC000"/>
                </a:solidFill>
              </a:rPr>
              <a:t>ивотные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928670"/>
            <a:ext cx="72866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Какая птица выводит птенцов зимой?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071942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Клёст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6" name="i-main-pic" descr="Картинка 9 из 10725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500306"/>
            <a:ext cx="3643338" cy="3929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  <a:sp3d>
            <a:bevelT w="101600" prst="riblet"/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мекалка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1643050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Индюк                     на двух ногах весит 10 кг. Сколько он будет весить, если встанет на одну ногу?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4714884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10 кг</a:t>
            </a:r>
            <a:endParaRPr lang="ru-RU" sz="4400" b="1" i="1" u="sng" dirty="0">
              <a:latin typeface="Cambria" pitchFamily="18" charset="0"/>
            </a:endParaRPr>
          </a:p>
        </p:txBody>
      </p:sp>
      <p:pic>
        <p:nvPicPr>
          <p:cNvPr id="10" name="i-main-pic" descr="Картинка 4 из 28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000108"/>
            <a:ext cx="150019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мекалка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73581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 тарелке лежат 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сливы. Сестра взяла половину всех слив, а брат – остальные </a:t>
            </a:r>
            <a:r>
              <a:rPr lang="en-US" sz="4000" b="1" i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4 сливы. Сколько слив было на тарелке?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84" y="4714884"/>
            <a:ext cx="421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8 слив</a:t>
            </a:r>
            <a:endParaRPr lang="ru-RU" sz="4400" b="1" i="1" u="sng" dirty="0">
              <a:latin typeface="Cambria" pitchFamily="18" charset="0"/>
            </a:endParaRPr>
          </a:p>
        </p:txBody>
      </p:sp>
      <p:pic>
        <p:nvPicPr>
          <p:cNvPr id="7" name="i-main-pic" descr="Картинка 4 из 141635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1071546"/>
            <a:ext cx="1781175" cy="1333375"/>
          </a:xfrm>
          <a:prstGeom prst="roundRect">
            <a:avLst>
              <a:gd name="adj" fmla="val 24410"/>
            </a:avLst>
          </a:prstGeom>
          <a:ln>
            <a:solidFill>
              <a:schemeClr val="bg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29306"/>
              </p:ext>
            </p:extLst>
          </p:nvPr>
        </p:nvGraphicFramePr>
        <p:xfrm>
          <a:off x="-1" y="1"/>
          <a:ext cx="9144003" cy="690809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627785"/>
                <a:gridCol w="1301273"/>
                <a:gridCol w="1285885"/>
                <a:gridCol w="1357322"/>
                <a:gridCol w="1357322"/>
                <a:gridCol w="1214416"/>
              </a:tblGrid>
              <a:tr h="1078864">
                <a:tc>
                  <a:txBody>
                    <a:bodyPr/>
                    <a:lstStyle/>
                    <a:p>
                      <a:pPr algn="l"/>
                      <a:endParaRPr lang="ru-RU" sz="1800" i="1" dirty="0" smtClean="0">
                        <a:solidFill>
                          <a:schemeClr val="accent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Загадки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4" action="ppaction://hlinksldjump"/>
                        </a:rPr>
                        <a:t>40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5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5151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Растения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6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7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8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9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88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Животные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0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1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886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Сказки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4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5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7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78864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</a:rPr>
                        <a:t>Смекалка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8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19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91024">
                <a:tc>
                  <a:txBody>
                    <a:bodyPr/>
                    <a:lstStyle/>
                    <a:p>
                      <a:pPr algn="l"/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Самый,</a:t>
                      </a:r>
                    </a:p>
                    <a:p>
                      <a:pPr algn="ctr"/>
                      <a:r>
                        <a:rPr lang="ru-RU" sz="3200" b="1" i="1" dirty="0" smtClean="0">
                          <a:solidFill>
                            <a:srgbClr val="C00000"/>
                          </a:solidFill>
                        </a:rPr>
                        <a:t>самый…</a:t>
                      </a:r>
                      <a:endParaRPr lang="ru-RU" sz="28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4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hlinkClick r:id="rId25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>
            <a:hlinkClick r:id="rId26" action="ppaction://hlinksldjump"/>
          </p:cNvPr>
          <p:cNvSpPr/>
          <p:nvPr/>
        </p:nvSpPr>
        <p:spPr>
          <a:xfrm>
            <a:off x="8715404" y="6429396"/>
            <a:ext cx="428596" cy="428604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0112" y="26064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hlinkClick r:id="rId27" action="ppaction://hlinksldjump"/>
              </a:rPr>
              <a:t>30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376" y="1340768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hlinkClick r:id="rId28" action="ppaction://hlinksldjump"/>
              </a:rPr>
              <a:t>30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9328" y="256490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hlinkClick r:id="rId29" action="ppaction://hlinksldjump"/>
              </a:rPr>
              <a:t>30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9328" y="364502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hlinkClick r:id="rId30" action="ppaction://hlinksldjump"/>
              </a:rPr>
              <a:t>30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9328" y="471404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hlinkClick r:id="rId31" action="ppaction://hlinksldjump"/>
              </a:rPr>
              <a:t>30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138" y="5783065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hlinkClick r:id="rId32" action="ppaction://hlinksldjump"/>
              </a:rPr>
              <a:t>30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мекалка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85852" y="1000108"/>
            <a:ext cx="72866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На двух руках 10 пальцев.</a:t>
            </a:r>
          </a:p>
          <a:p>
            <a:endParaRPr lang="ru-RU" sz="44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Сколько пальцев на 10 руках?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929198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chemeClr val="tx2"/>
                </a:solidFill>
                <a:latin typeface="Cambria" pitchFamily="18" charset="0"/>
              </a:rPr>
              <a:t>Ответ</a:t>
            </a:r>
            <a:r>
              <a:rPr lang="ru-RU" sz="4400" b="1" i="1" dirty="0" smtClean="0">
                <a:solidFill>
                  <a:schemeClr val="tx2"/>
                </a:solidFill>
                <a:latin typeface="Cambria" pitchFamily="18" charset="0"/>
              </a:rPr>
              <a:t>: 50 пальцев</a:t>
            </a:r>
            <a:endParaRPr lang="ru-RU" sz="4400" b="1" i="1" u="sng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мекалка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1428736"/>
            <a:ext cx="80724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Верёвку разрезали в 5 местах.</a:t>
            </a:r>
          </a:p>
          <a:p>
            <a:endParaRPr lang="ru-RU" sz="40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Сколько частей получилось?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4500570"/>
            <a:ext cx="5072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6 частей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140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мекалка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75009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В классе 21 ученик.</a:t>
            </a:r>
          </a:p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Сколько потребуется парт, чтобы рассадить всех учеников?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4572008"/>
            <a:ext cx="4643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11 парт</a:t>
            </a:r>
            <a:endParaRPr lang="ru-RU" sz="4400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казки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6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1285884" cy="1428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357298"/>
            <a:ext cx="77153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Из чего фея             сделала Золушке карету? 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67 из 9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857232"/>
            <a:ext cx="1476378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http://s46.radikal.ru/i114/0812/bd/6fe4bbf1cae6.gif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143116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3 из 165140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4000504"/>
            <a:ext cx="307183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1214414" y="4500570"/>
            <a:ext cx="2857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</a:t>
            </a:r>
            <a:r>
              <a:rPr lang="ru-RU" sz="4800" b="1" i="1" dirty="0">
                <a:latin typeface="Cambria" pitchFamily="18" charset="0"/>
              </a:rPr>
              <a:t>Т</a:t>
            </a:r>
            <a:r>
              <a:rPr lang="ru-RU" sz="4800" b="1" i="1" dirty="0" smtClean="0">
                <a:latin typeface="Cambria" pitchFamily="18" charset="0"/>
              </a:rPr>
              <a:t>ыква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казки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1357322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 звали пантеру, друга </a:t>
            </a:r>
            <a:r>
              <a:rPr lang="ru-RU" sz="4400" b="1" i="1" dirty="0" err="1" smtClean="0">
                <a:solidFill>
                  <a:schemeClr val="accent1"/>
                </a:solidFill>
                <a:latin typeface="Cambria" pitchFamily="18" charset="0"/>
              </a:rPr>
              <a:t>Маугли</a:t>
            </a:r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66 из 1531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214554"/>
            <a:ext cx="5357850" cy="3143272"/>
          </a:xfrm>
          <a:prstGeom prst="roundRect">
            <a:avLst>
              <a:gd name="adj" fmla="val 16667"/>
            </a:avLst>
          </a:prstGeom>
          <a:ln w="19050"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43108" y="542926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</a:t>
            </a:r>
            <a:r>
              <a:rPr lang="ru-RU" sz="4800" b="1" i="1" dirty="0" err="1" smtClean="0">
                <a:latin typeface="Cambria" pitchFamily="18" charset="0"/>
              </a:rPr>
              <a:t>Багира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0892" y="14285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казки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098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143008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37033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В кого превратился гадкий утёнок из сказки Г. Х. Андерсена?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136 из 14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529900">
            <a:off x="6139392" y="2184490"/>
            <a:ext cx="2902061" cy="2657647"/>
          </a:xfrm>
          <a:prstGeom prst="ellips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71472" y="3857628"/>
            <a:ext cx="28575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chemeClr val="tx2"/>
                </a:solidFill>
                <a:latin typeface="Cambria" pitchFamily="18" charset="0"/>
              </a:rPr>
              <a:t>Ответ</a:t>
            </a:r>
            <a:r>
              <a:rPr lang="ru-RU" sz="4400" b="1" i="1" dirty="0" smtClean="0">
                <a:solidFill>
                  <a:schemeClr val="tx2"/>
                </a:solidFill>
                <a:latin typeface="Cambria" pitchFamily="18" charset="0"/>
              </a:rPr>
              <a:t>: </a:t>
            </a:r>
          </a:p>
          <a:p>
            <a:r>
              <a:rPr lang="ru-RU" sz="4800" b="1" i="1" dirty="0">
                <a:solidFill>
                  <a:schemeClr val="tx2"/>
                </a:solidFill>
                <a:latin typeface="Cambria" pitchFamily="18" charset="0"/>
              </a:rPr>
              <a:t>В</a:t>
            </a:r>
            <a:r>
              <a:rPr lang="ru-RU" sz="4800" b="1" i="1" dirty="0" smtClean="0">
                <a:solidFill>
                  <a:schemeClr val="tx2"/>
                </a:solidFill>
                <a:latin typeface="Cambria" pitchFamily="18" charset="0"/>
              </a:rPr>
              <a:t> лебедя</a:t>
            </a:r>
            <a:endParaRPr lang="ru-RU" sz="4800" b="1" i="1" u="sng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" name="i-main-pic" descr="Картинка 118 из 135060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071810"/>
            <a:ext cx="3000396" cy="357190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14285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казки </a:t>
            </a:r>
            <a:r>
              <a:rPr lang="en-US" sz="2400" b="1" i="1" dirty="0" smtClean="0">
                <a:solidFill>
                  <a:srgbClr val="FFC000"/>
                </a:solidFill>
              </a:rPr>
              <a:t>4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357290" cy="15716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71564" y="929442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Нежная девочка с рыбьим хвостом, героиня сказки Г.Х. Андерсена. Кто это?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4005064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Русалочка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4" name="Picture 2" descr="D:\Оля\анимашки\русалочка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390" y="3059428"/>
            <a:ext cx="2071702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9454" y="14285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казки </a:t>
            </a:r>
            <a:r>
              <a:rPr lang="en-US" sz="2400" b="1" i="1" dirty="0" smtClean="0">
                <a:solidFill>
                  <a:srgbClr val="FFC000"/>
                </a:solidFill>
              </a:rPr>
              <a:t>5</a:t>
            </a:r>
            <a:r>
              <a:rPr lang="ru-RU" sz="2400" b="1" i="1" dirty="0" smtClean="0">
                <a:solidFill>
                  <a:srgbClr val="FFC000"/>
                </a:solidFill>
              </a:rPr>
              <a:t>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214446" cy="15001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000108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Какое слово выкладывал Кай из льдинок?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pic>
        <p:nvPicPr>
          <p:cNvPr id="6" name="i-main-pic" descr="Картинка 394 из 242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0999">
            <a:off x="5785725" y="1851701"/>
            <a:ext cx="3061185" cy="400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3286124"/>
            <a:ext cx="36433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smtClean="0">
                <a:latin typeface="Cambria" pitchFamily="18" charset="0"/>
              </a:rPr>
              <a:t>Ответ</a:t>
            </a:r>
            <a:r>
              <a:rPr lang="ru-RU" sz="4400" b="1" i="1" dirty="0" smtClean="0">
                <a:latin typeface="Cambria" pitchFamily="18" charset="0"/>
              </a:rPr>
              <a:t>: </a:t>
            </a:r>
            <a:r>
              <a:rPr lang="ru-RU" sz="4800" b="1" i="1" dirty="0">
                <a:latin typeface="Cambria" pitchFamily="18" charset="0"/>
              </a:rPr>
              <a:t>В</a:t>
            </a:r>
            <a:r>
              <a:rPr lang="ru-RU" sz="4800" b="1" i="1" dirty="0" smtClean="0">
                <a:latin typeface="Cambria" pitchFamily="18" charset="0"/>
              </a:rPr>
              <a:t>ечность</a:t>
            </a:r>
            <a:endParaRPr lang="ru-RU" sz="4400" b="1" i="1" u="sng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амый, самый…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429652" y="6143644"/>
            <a:ext cx="557242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42876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43108" y="1214422"/>
            <a:ext cx="5357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1"/>
                </a:solidFill>
                <a:latin typeface="Cambria" pitchFamily="18" charset="0"/>
              </a:rPr>
              <a:t>Назовите самую маленькую птицу.</a:t>
            </a:r>
            <a:endParaRPr lang="ru-RU" sz="44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000372"/>
            <a:ext cx="30718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chemeClr val="tx2"/>
                </a:solidFill>
                <a:latin typeface="Cambria" pitchFamily="18" charset="0"/>
              </a:rPr>
              <a:t>Ответ</a:t>
            </a:r>
            <a:r>
              <a:rPr lang="ru-RU" sz="4000" b="1" i="1" dirty="0" smtClean="0">
                <a:solidFill>
                  <a:schemeClr val="tx2"/>
                </a:solidFill>
                <a:latin typeface="Cambria" pitchFamily="18" charset="0"/>
              </a:rPr>
              <a:t>: Колибри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Cambria" pitchFamily="18" charset="0"/>
              </a:rPr>
              <a:t>(их называют ещё – птица-муха)</a:t>
            </a:r>
            <a:endParaRPr lang="ru-RU" sz="32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" name="i-main-pic" descr="Картинка 117 из 138141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58553">
            <a:off x="4152284" y="2811695"/>
            <a:ext cx="4293768" cy="3584570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амый, самый…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0166" y="1000108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Какая нить в природе самая тонкая?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500438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</a:t>
            </a:r>
          </a:p>
          <a:p>
            <a:pPr algn="ctr"/>
            <a:r>
              <a:rPr lang="ru-RU" sz="4000" b="1" i="1" dirty="0" smtClean="0">
                <a:latin typeface="Cambria" pitchFamily="18" charset="0"/>
              </a:rPr>
              <a:t> </a:t>
            </a:r>
            <a:r>
              <a:rPr lang="ru-RU" sz="4400" b="1" i="1" dirty="0">
                <a:latin typeface="Cambria" pitchFamily="18" charset="0"/>
              </a:rPr>
              <a:t>Н</a:t>
            </a:r>
            <a:r>
              <a:rPr lang="ru-RU" sz="4400" b="1" i="1" dirty="0" smtClean="0">
                <a:latin typeface="Cambria" pitchFamily="18" charset="0"/>
              </a:rPr>
              <a:t>ить паутины</a:t>
            </a:r>
            <a:endParaRPr lang="ru-RU" sz="4000" b="1" i="1" u="sng" dirty="0">
              <a:latin typeface="Cambria" pitchFamily="18" charset="0"/>
            </a:endParaRPr>
          </a:p>
        </p:txBody>
      </p:sp>
      <p:pic>
        <p:nvPicPr>
          <p:cNvPr id="7" name="i-main-pic" descr="Картинка 10 из 2379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571744"/>
            <a:ext cx="3643338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>
            <a:hlinkClick r:id="rId2" action="ppaction://hlinksldjump"/>
          </p:cNvPr>
          <p:cNvSpPr/>
          <p:nvPr/>
        </p:nvSpPr>
        <p:spPr>
          <a:xfrm>
            <a:off x="8429652" y="6215082"/>
            <a:ext cx="500066" cy="485772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З</a:t>
            </a:r>
            <a:r>
              <a:rPr lang="ru-RU" sz="2400" b="1" i="1" dirty="0" smtClean="0">
                <a:solidFill>
                  <a:srgbClr val="FFC000"/>
                </a:solidFill>
              </a:rPr>
              <a:t>агадки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000108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Уродилась я на славу,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Голова бела, кудрява.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Кто любит щи – меня ищи.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4071942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5 из 163522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86124"/>
            <a:ext cx="3286148" cy="3143272"/>
          </a:xfrm>
          <a:prstGeom prst="snip2DiagRect">
            <a:avLst>
              <a:gd name="adj1" fmla="val 17189"/>
              <a:gd name="adj2" fmla="val 109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3570" y="21429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амый, самый… 3</a:t>
            </a:r>
            <a:r>
              <a:rPr lang="ru-RU" sz="2000" b="1" i="1" dirty="0" smtClean="0">
                <a:solidFill>
                  <a:srgbClr val="FFC000"/>
                </a:solidFill>
              </a:rPr>
              <a:t>0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114298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Какое животное самое большое в мире?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143248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</a:t>
            </a:r>
            <a:r>
              <a:rPr lang="ru-RU" sz="4400" b="1" i="1" dirty="0">
                <a:latin typeface="Cambria" pitchFamily="18" charset="0"/>
              </a:rPr>
              <a:t>С</a:t>
            </a:r>
            <a:r>
              <a:rPr lang="ru-RU" sz="4400" b="1" i="1" dirty="0" smtClean="0">
                <a:latin typeface="Cambria" pitchFamily="18" charset="0"/>
              </a:rPr>
              <a:t>иний кит</a:t>
            </a:r>
          </a:p>
          <a:p>
            <a:pPr algn="ctr"/>
            <a:r>
              <a:rPr lang="ru-RU" sz="3200" b="1" i="1" dirty="0" smtClean="0">
                <a:latin typeface="Cambria" pitchFamily="18" charset="0"/>
              </a:rPr>
              <a:t>(длина до </a:t>
            </a:r>
            <a:r>
              <a:rPr lang="ru-RU" sz="3200" b="1" i="1" dirty="0" err="1" smtClean="0">
                <a:latin typeface="Cambria" pitchFamily="18" charset="0"/>
              </a:rPr>
              <a:t>зо</a:t>
            </a:r>
            <a:r>
              <a:rPr lang="ru-RU" sz="3200" b="1" i="1" dirty="0" smtClean="0">
                <a:latin typeface="Cambria" pitchFamily="18" charset="0"/>
              </a:rPr>
              <a:t> метров, масса до 130 тонн)</a:t>
            </a:r>
            <a:endParaRPr lang="ru-RU" sz="32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2 из 23295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786058"/>
            <a:ext cx="4214842" cy="3786214"/>
          </a:xfrm>
          <a:prstGeom prst="roundRect">
            <a:avLst>
              <a:gd name="adj" fmla="val 16667"/>
            </a:avLst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1429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амый, самый…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429652" y="6143644"/>
            <a:ext cx="557242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28794" y="1000108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Назовите самое глубокое озеро на Земле.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371475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</a:t>
            </a:r>
            <a:r>
              <a:rPr lang="ru-RU" sz="4400" b="1" i="1" dirty="0" smtClean="0">
                <a:latin typeface="Cambria" pitchFamily="18" charset="0"/>
              </a:rPr>
              <a:t>Байкал</a:t>
            </a:r>
          </a:p>
          <a:p>
            <a:pPr algn="ctr"/>
            <a:r>
              <a:rPr lang="ru-RU" sz="2800" b="1" i="1" u="sng" dirty="0" smtClean="0">
                <a:latin typeface="Cambria" pitchFamily="18" charset="0"/>
              </a:rPr>
              <a:t>(</a:t>
            </a:r>
            <a:r>
              <a:rPr lang="ru-RU" sz="2800" b="1" i="1" dirty="0" smtClean="0">
                <a:latin typeface="Cambria" pitchFamily="18" charset="0"/>
              </a:rPr>
              <a:t>его  глубина 1637м)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11" name="i-main-pic" descr="Картинка 1 из 141268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000372"/>
            <a:ext cx="3857652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0694" y="21429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</a:rPr>
              <a:t>С</a:t>
            </a:r>
            <a:r>
              <a:rPr lang="ru-RU" sz="2400" b="1" i="1" dirty="0" smtClean="0">
                <a:solidFill>
                  <a:srgbClr val="FFC000"/>
                </a:solidFill>
              </a:rPr>
              <a:t>амый, самый…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i-main-pic" descr="Картинка 77 из 6087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150019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57356" y="1214422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1"/>
                </a:solidFill>
                <a:latin typeface="Cambria" pitchFamily="18" charset="0"/>
              </a:rPr>
              <a:t>Какой гриб является самым ядовитым?</a:t>
            </a:r>
            <a:endParaRPr lang="ru-RU" sz="48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876"/>
            <a:ext cx="49291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latin typeface="Cambria" pitchFamily="18" charset="0"/>
              </a:rPr>
              <a:t>Ответ</a:t>
            </a:r>
            <a:r>
              <a:rPr lang="ru-RU" sz="4000" b="1" i="1" dirty="0" smtClean="0">
                <a:latin typeface="Cambria" pitchFamily="18" charset="0"/>
              </a:rPr>
              <a:t>: </a:t>
            </a:r>
          </a:p>
          <a:p>
            <a:pPr algn="ctr"/>
            <a:r>
              <a:rPr lang="ru-RU" sz="4400" b="1" i="1" dirty="0">
                <a:latin typeface="Cambria" pitchFamily="18" charset="0"/>
              </a:rPr>
              <a:t>Б</a:t>
            </a:r>
            <a:r>
              <a:rPr lang="ru-RU" sz="4400" b="1" i="1" dirty="0" smtClean="0">
                <a:latin typeface="Cambria" pitchFamily="18" charset="0"/>
              </a:rPr>
              <a:t>ледная поганка</a:t>
            </a:r>
            <a:endParaRPr lang="ru-RU" sz="4400" b="1" i="1" u="sng" dirty="0">
              <a:latin typeface="Cambria" pitchFamily="18" charset="0"/>
            </a:endParaRPr>
          </a:p>
        </p:txBody>
      </p:sp>
      <p:pic>
        <p:nvPicPr>
          <p:cNvPr id="7" name="i-main-pic" descr="Картинка 6 из 3692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1189">
            <a:off x="4993783" y="2998422"/>
            <a:ext cx="3430410" cy="3078687"/>
          </a:xfrm>
          <a:prstGeom prst="round2DiagRect">
            <a:avLst>
              <a:gd name="adj1" fmla="val 21291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7 из 608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64313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2000240"/>
            <a:ext cx="8643998" cy="321471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52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Молодцы!</a:t>
            </a:r>
            <a:endParaRPr lang="ru-RU" sz="115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2" descr="D:\Оля\анимашки\Питер Пен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429132"/>
            <a:ext cx="192882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58214" y="6143644"/>
            <a:ext cx="557242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З</a:t>
            </a:r>
            <a:r>
              <a:rPr lang="ru-RU" sz="2400" b="1" i="1" dirty="0" smtClean="0">
                <a:solidFill>
                  <a:srgbClr val="FFC000"/>
                </a:solidFill>
              </a:rPr>
              <a:t>агадки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071546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 ноге стоит одной,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Крутит-вертит головой.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Нам показывает страны,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Реки, горы, океаны.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64344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19 из 17128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786190"/>
            <a:ext cx="3000396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58214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З</a:t>
            </a:r>
            <a:r>
              <a:rPr lang="ru-RU" sz="2400" b="1" i="1" dirty="0" smtClean="0">
                <a:solidFill>
                  <a:srgbClr val="FFC000"/>
                </a:solidFill>
              </a:rPr>
              <a:t>агадки 30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000108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Раскололся тесный домик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На две половинки,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И посыпались в ладони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Бусинки-дробинки.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57200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9 из 966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3000396" cy="2857520"/>
          </a:xfrm>
          <a:prstGeom prst="snip2DiagRect">
            <a:avLst>
              <a:gd name="adj1" fmla="val 0"/>
              <a:gd name="adj2" fmla="val 840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286776" y="6072206"/>
            <a:ext cx="642942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З</a:t>
            </a:r>
            <a:r>
              <a:rPr lang="ru-RU" sz="2400" b="1" i="1" dirty="0" smtClean="0">
                <a:solidFill>
                  <a:srgbClr val="FFC000"/>
                </a:solidFill>
              </a:rPr>
              <a:t>агадки 40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857232"/>
            <a:ext cx="7000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Есть в реке работники,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Не столяры, не плотники,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А выстроят плотину – 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Хоть пиши картину.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572008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r>
              <a:rPr lang="ru-RU" sz="40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endParaRPr lang="ru-RU" sz="40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" name="i-main-pic" descr="Картинка 1 из 162006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643314"/>
            <a:ext cx="3214710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429652" y="6072206"/>
            <a:ext cx="557242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2330" y="14285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З</a:t>
            </a:r>
            <a:r>
              <a:rPr lang="ru-RU" sz="2400" b="1" i="1" dirty="0" smtClean="0">
                <a:solidFill>
                  <a:srgbClr val="FFC000"/>
                </a:solidFill>
              </a:rPr>
              <a:t>агадки 50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214422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Сложишь – клин,</a:t>
            </a:r>
          </a:p>
          <a:p>
            <a:r>
              <a:rPr lang="ru-RU" sz="4000" b="1" i="1" dirty="0" smtClean="0">
                <a:solidFill>
                  <a:schemeClr val="accent1"/>
                </a:solidFill>
                <a:latin typeface="Cambria" pitchFamily="18" charset="0"/>
              </a:rPr>
              <a:t>А разложишь – блин.</a:t>
            </a:r>
            <a:endParaRPr lang="ru-RU" sz="40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407194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Cambria" pitchFamily="18" charset="0"/>
              </a:rPr>
              <a:t>Ответ:</a:t>
            </a:r>
            <a:endParaRPr lang="ru-RU" sz="4000" b="1" i="1" dirty="0">
              <a:latin typeface="Cambria" pitchFamily="18" charset="0"/>
            </a:endParaRPr>
          </a:p>
        </p:txBody>
      </p:sp>
      <p:pic>
        <p:nvPicPr>
          <p:cNvPr id="7" name="i-main-pic" descr="Картинка 2 из 166940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143248"/>
            <a:ext cx="3571900" cy="3357586"/>
          </a:xfrm>
          <a:prstGeom prst="round2DiagRect">
            <a:avLst>
              <a:gd name="adj1" fmla="val 16667"/>
              <a:gd name="adj2" fmla="val 4832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Below"/>
            <a:lightRig rig="threePt" dir="t"/>
          </a:scene3d>
        </p:spPr>
      </p:pic>
      <p:pic>
        <p:nvPicPr>
          <p:cNvPr id="8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286776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6578" y="14285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Р</a:t>
            </a:r>
            <a:r>
              <a:rPr lang="ru-RU" sz="2400" b="1" i="1" dirty="0" smtClean="0">
                <a:solidFill>
                  <a:srgbClr val="FFC000"/>
                </a:solidFill>
              </a:rPr>
              <a:t>астения 10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642918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Cambria" pitchFamily="18" charset="0"/>
              </a:rPr>
              <a:t>С этим стройным деревцем часто сравнивают стройных девушек. </a:t>
            </a:r>
            <a:endParaRPr lang="en-US" sz="3200" b="1" i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1"/>
                </a:solidFill>
                <a:latin typeface="Cambria" pitchFamily="18" charset="0"/>
              </a:rPr>
              <a:t>А ещё на коре этого дерева в старину писали, используя её вместо бумаги. Что это за дерево?</a:t>
            </a:r>
            <a:endParaRPr lang="ru-RU" sz="36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4500570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Берёза</a:t>
            </a:r>
            <a:endParaRPr lang="ru-RU" sz="36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5 из 149537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214">
            <a:off x="5279904" y="3563251"/>
            <a:ext cx="2143133" cy="31572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58214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5140" y="214290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C000"/>
                </a:solidFill>
              </a:rPr>
              <a:t>Р</a:t>
            </a:r>
            <a:r>
              <a:rPr lang="ru-RU" sz="2400" b="1" i="1" dirty="0" smtClean="0">
                <a:solidFill>
                  <a:srgbClr val="FFC000"/>
                </a:solidFill>
              </a:rPr>
              <a:t>астения 20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857232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1"/>
                </a:solidFill>
                <a:latin typeface="Cambria" pitchFamily="18" charset="0"/>
              </a:rPr>
              <a:t>Какой цветок называют цветком солнца? Это крупный цветок, из семян которого получают полезное масло.</a:t>
            </a:r>
            <a:endParaRPr lang="ru-RU" sz="3600" b="1" i="1" dirty="0">
              <a:solidFill>
                <a:schemeClr val="accent1"/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07194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latin typeface="Cambria" pitchFamily="18" charset="0"/>
              </a:rPr>
              <a:t>Ответ</a:t>
            </a:r>
            <a:r>
              <a:rPr lang="ru-RU" sz="3600" b="1" i="1" dirty="0" smtClean="0">
                <a:latin typeface="Cambria" pitchFamily="18" charset="0"/>
              </a:rPr>
              <a:t>: </a:t>
            </a:r>
          </a:p>
          <a:p>
            <a:pPr algn="ctr"/>
            <a:r>
              <a:rPr lang="ru-RU" sz="3600" b="1" i="1" dirty="0">
                <a:latin typeface="Cambria" pitchFamily="18" charset="0"/>
              </a:rPr>
              <a:t>П</a:t>
            </a:r>
            <a:r>
              <a:rPr lang="ru-RU" sz="3600" b="1" i="1" dirty="0" smtClean="0">
                <a:latin typeface="Cambria" pitchFamily="18" charset="0"/>
              </a:rPr>
              <a:t>одсолнечник</a:t>
            </a:r>
            <a:endParaRPr lang="ru-RU" sz="3600" b="1" i="1" dirty="0">
              <a:latin typeface="Cambria" pitchFamily="18" charset="0"/>
            </a:endParaRPr>
          </a:p>
        </p:txBody>
      </p:sp>
      <p:pic>
        <p:nvPicPr>
          <p:cNvPr id="6" name="i-main-pic" descr="Картинка 63 из 329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571876"/>
            <a:ext cx="3786214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i-main-pic" descr="Картинка 77 из 608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0"/>
            <a:ext cx="10763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611</Words>
  <Application>Microsoft Office PowerPoint</Application>
  <PresentationFormat>Экран (4:3)</PresentationFormat>
  <Paragraphs>193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Book Antiqua</vt:lpstr>
      <vt:lpstr>Cambria</vt:lpstr>
      <vt:lpstr>Century Gothic</vt:lpstr>
      <vt:lpstr>Monotype Corsiva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</cp:lastModifiedBy>
  <cp:revision>42</cp:revision>
  <dcterms:created xsi:type="dcterms:W3CDTF">2012-01-21T11:47:29Z</dcterms:created>
  <dcterms:modified xsi:type="dcterms:W3CDTF">2016-03-25T00:39:55Z</dcterms:modified>
</cp:coreProperties>
</file>