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77" r:id="rId2"/>
    <p:sldId id="286" r:id="rId3"/>
    <p:sldId id="279" r:id="rId4"/>
    <p:sldId id="287" r:id="rId5"/>
    <p:sldId id="288" r:id="rId6"/>
    <p:sldId id="289" r:id="rId7"/>
    <p:sldId id="291" r:id="rId8"/>
    <p:sldId id="292" r:id="rId9"/>
    <p:sldId id="293" r:id="rId10"/>
    <p:sldId id="294" r:id="rId11"/>
    <p:sldId id="295" r:id="rId12"/>
    <p:sldId id="296" r:id="rId13"/>
    <p:sldId id="304" r:id="rId14"/>
    <p:sldId id="298" r:id="rId15"/>
    <p:sldId id="299" r:id="rId16"/>
    <p:sldId id="300" r:id="rId17"/>
    <p:sldId id="306" r:id="rId18"/>
    <p:sldId id="307" r:id="rId19"/>
    <p:sldId id="301" r:id="rId20"/>
    <p:sldId id="302" r:id="rId21"/>
    <p:sldId id="303" r:id="rId22"/>
    <p:sldId id="278" r:id="rId23"/>
    <p:sldId id="28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66"/>
    <a:srgbClr val="CC0000"/>
    <a:srgbClr val="F79C15"/>
    <a:srgbClr val="15B333"/>
    <a:srgbClr val="FF0066"/>
    <a:srgbClr val="FF00FF"/>
    <a:srgbClr val="C40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60"/>
  </p:normalViewPr>
  <p:slideViewPr>
    <p:cSldViewPr>
      <p:cViewPr>
        <p:scale>
          <a:sx n="76" d="100"/>
          <a:sy n="76" d="100"/>
        </p:scale>
        <p:origin x="-120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CBEEAE-C0CA-4CC2-8055-5EF457D5AE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DFF5E-8428-4D22-B610-F2555BA00C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0EC2E-47CF-44B7-8BFD-C05877296E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59CBD6B-CB43-4556-8880-6D2F53E581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46822-8DE1-43AC-B458-932C45A1BA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F1FAA-9F6C-460C-99A3-D78E4A4881B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10904-B082-4FC8-9E75-3EB856500E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A4E17-2292-4E18-87E6-554EA09483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46D84-F399-4FC4-9FFE-6C996C99DC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C8969F-A50F-4135-A07A-40942C185E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165CCC-31E9-4CC7-91F7-D748B687186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36DF71-1B48-44F3-AE18-30B31E74D3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http://tmn.fio.ru/works/26x/304/images/ogon.gif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2.gif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openxmlformats.org/officeDocument/2006/relationships/image" Target="http://tmn.fio.ru/works/26x/304/images/wozduh.jpg" TargetMode="External"/><Relationship Id="rId17" Type="http://schemas.openxmlformats.org/officeDocument/2006/relationships/image" Target="../media/image21.png"/><Relationship Id="rId2" Type="http://schemas.openxmlformats.org/officeDocument/2006/relationships/image" Target="../media/image3.jpeg"/><Relationship Id="rId16" Type="http://schemas.openxmlformats.org/officeDocument/2006/relationships/image" Target="http://tmn.fio.ru/works/26x/304/images/vsele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jpeg"/><Relationship Id="rId5" Type="http://schemas.openxmlformats.org/officeDocument/2006/relationships/image" Target="../media/image14.png"/><Relationship Id="rId15" Type="http://schemas.openxmlformats.org/officeDocument/2006/relationships/image" Target="../media/image20.jpeg"/><Relationship Id="rId10" Type="http://schemas.openxmlformats.org/officeDocument/2006/relationships/image" Target="http://tmn.fio.ru/works/26x/304/images/woda.jpg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7.jpeg"/><Relationship Id="rId14" Type="http://schemas.openxmlformats.org/officeDocument/2006/relationships/image" Target="http://tmn.fio.ru/works/26x/304/images/sem2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platonic\vrml\cube.wr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platonic\texture\cube.jpg" TargetMode="Externa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.jpeg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1\&#1052;&#1086;&#1080;%20&#1076;&#1086;&#1082;&#1091;&#1084;&#1077;&#1085;&#1090;&#1099;\&#1052;&#1086;&#1103;%20&#1084;&#1091;&#1079;&#1099;&#1082;&#1072;\&#1096;&#1082;&#1086;&#1083;&#1072;\&#1096;&#1082;&#1086;&#1083;&#1100;&#1085;&#1099;&#1081;%20&#1074;&#1072;&#1083;&#1100;&#1089;%20(&#1093;&#1086;&#1088;&#1086;&#1096;&#1077;&#1077;)\&#1096;&#1082;&#1086;&#1083;&#1072;.wma" TargetMode="Externa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10" Type="http://schemas.openxmlformats.org/officeDocument/2006/relationships/image" Target="../media/image38.gif"/><Relationship Id="rId4" Type="http://schemas.openxmlformats.org/officeDocument/2006/relationships/image" Target="../media/image32.jpeg"/><Relationship Id="rId9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0.gi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60398" cy="388843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en-US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cs typeface="Angsana New" pitchFamily="18" charset="-34"/>
              </a:rPr>
              <a:t/>
            </a:r>
            <a:br>
              <a:rPr lang="en-US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cs typeface="Angsana New" pitchFamily="18" charset="-34"/>
              </a:rPr>
            </a:br>
            <a:r>
              <a:rPr lang="en-US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cs typeface="Angsana New" pitchFamily="18" charset="-34"/>
              </a:rPr>
              <a:t/>
            </a:r>
            <a:br>
              <a:rPr lang="en-US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cs typeface="Angsana New" pitchFamily="18" charset="-34"/>
              </a:rPr>
            </a:br>
            <a:r>
              <a:rPr lang="en-US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cs typeface="Angsana New" pitchFamily="18" charset="-34"/>
              </a:rPr>
              <a:t/>
            </a:r>
            <a:br>
              <a:rPr lang="en-US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cs typeface="Angsana New" pitchFamily="18" charset="-34"/>
              </a:rPr>
            </a:br>
            <a:r>
              <a:rPr lang="ru-RU" sz="53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математики </a:t>
            </a:r>
            <a:r>
              <a:rPr lang="en-US" sz="53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3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3 классе</a:t>
            </a:r>
            <a:r>
              <a:rPr lang="ru-RU" sz="67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3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Параллелепипед и куб </a:t>
            </a:r>
            <a:endParaRPr lang="ru-RU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051050" y="5661025"/>
            <a:ext cx="5113338" cy="8366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endParaRPr lang="ru-RU" sz="1400" b="1" i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v25an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30257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488fa31779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43132" r="53000" b="20203"/>
          <a:stretch>
            <a:fillRect/>
          </a:stretch>
        </p:blipFill>
        <p:spPr bwMode="auto">
          <a:xfrm>
            <a:off x="0" y="1492250"/>
            <a:ext cx="385127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8"/>
          <p:cNvSpPr>
            <a:spLocks noChangeArrowheads="1"/>
          </p:cNvSpPr>
          <p:nvPr/>
        </p:nvSpPr>
        <p:spPr bwMode="auto">
          <a:xfrm>
            <a:off x="1403350" y="4149725"/>
            <a:ext cx="7740650" cy="27082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000" b="1">
              <a:solidFill>
                <a:schemeClr val="accent2"/>
              </a:solidFill>
            </a:endParaRP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Стакан и карандаш имеют форму цилиндра.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Заметьте, что формы предметов очень 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разнообразны и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не для всякой формы имеется 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специальное название.</a:t>
            </a:r>
          </a:p>
          <a:p>
            <a:pPr eaLnBrk="1" hangingPunct="1"/>
            <a:endParaRPr lang="ru-RU" altLang="ru-RU" sz="2000" b="1">
              <a:solidFill>
                <a:schemeClr val="accent2"/>
              </a:solidFill>
            </a:endParaRPr>
          </a:p>
          <a:p>
            <a:pPr eaLnBrk="1" hangingPunct="1"/>
            <a:endParaRPr lang="ru-RU" altLang="ru-RU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5ikos2p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4313"/>
            <a:ext cx="10858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5okta2pr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52738"/>
            <a:ext cx="1123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5kub2pr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76700"/>
            <a:ext cx="11334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5dode2pr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45125"/>
            <a:ext cx="11334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tmn.fio.ru/works/26x/304/images/ogon.g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90817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468313" y="476250"/>
            <a:ext cx="3527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огонь</a:t>
            </a:r>
          </a:p>
          <a:p>
            <a:endParaRPr lang="ru-RU" altLang="ru-RU" sz="36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2339975" y="381000"/>
            <a:ext cx="5256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тетраэдр</a:t>
            </a:r>
            <a:endParaRPr lang="ru-RU" altLang="ru-RU" sz="1200">
              <a:solidFill>
                <a:srgbClr val="00007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>
              <a:latin typeface="Times New Roman" pitchFamily="18" charset="0"/>
            </a:endParaRPr>
          </a:p>
        </p:txBody>
      </p:sp>
      <p:pic>
        <p:nvPicPr>
          <p:cNvPr id="11" name="Picture 9" descr="http://tmn.fio.ru/works/26x/304/images/woda.jp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838"/>
            <a:ext cx="19081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1403350" y="1676400"/>
            <a:ext cx="73437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икосаэдр</a:t>
            </a:r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>
              <a:latin typeface="Times New Roman" pitchFamily="18" charset="0"/>
            </a:endParaRPr>
          </a:p>
        </p:txBody>
      </p:sp>
      <p:pic>
        <p:nvPicPr>
          <p:cNvPr id="13" name="Picture 11" descr="http://tmn.fio.ru/works/26x/304/images/wozduh.jpg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19081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2209800" y="1600200"/>
            <a:ext cx="4400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007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4191000" y="2971800"/>
            <a:ext cx="4632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     октаэдр</a:t>
            </a:r>
            <a:endParaRPr lang="ru-RU" altLang="ru-RU" sz="1200">
              <a:solidFill>
                <a:srgbClr val="00007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>
              <a:latin typeface="Times New Roman" pitchFamily="18" charset="0"/>
            </a:endParaRPr>
          </a:p>
        </p:txBody>
      </p:sp>
      <p:pic>
        <p:nvPicPr>
          <p:cNvPr id="16" name="Picture 14" descr="http://tmn.fio.ru/works/26x/304/images/sem2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3675"/>
            <a:ext cx="19081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700338" y="4114800"/>
            <a:ext cx="61229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1200">
                <a:solidFill>
                  <a:srgbClr val="000071"/>
                </a:solidFill>
                <a:latin typeface="Times New Roman" pitchFamily="18" charset="0"/>
              </a:rPr>
              <a:t>                                               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гексаэдр</a:t>
            </a:r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>
              <a:latin typeface="Times New Roman" pitchFamily="18" charset="0"/>
            </a:endParaRPr>
          </a:p>
        </p:txBody>
      </p:sp>
      <p:pic>
        <p:nvPicPr>
          <p:cNvPr id="18" name="Picture 17" descr="http://tmn.fio.ru/works/26x/304/images/vselen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4488"/>
            <a:ext cx="190817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23850" y="5667375"/>
            <a:ext cx="52562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вселенная</a:t>
            </a:r>
          </a:p>
          <a:p>
            <a:endParaRPr lang="ru-RU" altLang="ru-RU" sz="3600" b="1" i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284663" y="5516563"/>
            <a:ext cx="4632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   додекаэдр</a:t>
            </a:r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u="sng">
              <a:latin typeface="Times New Roman" pitchFamily="18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79388" y="0"/>
            <a:ext cx="5029200" cy="6324600"/>
            <a:chOff x="-3" y="-3"/>
            <a:chExt cx="2943" cy="3599"/>
          </a:xfrm>
        </p:grpSpPr>
        <p:grpSp>
          <p:nvGrpSpPr>
            <p:cNvPr id="12318" name="Group 21"/>
            <p:cNvGrpSpPr>
              <a:grpSpLocks/>
            </p:cNvGrpSpPr>
            <p:nvPr/>
          </p:nvGrpSpPr>
          <p:grpSpPr bwMode="auto">
            <a:xfrm>
              <a:off x="0" y="0"/>
              <a:ext cx="2937" cy="3593"/>
              <a:chOff x="0" y="0"/>
              <a:chExt cx="2937" cy="3593"/>
            </a:xfrm>
          </p:grpSpPr>
          <p:grpSp>
            <p:nvGrpSpPr>
              <p:cNvPr id="12320" name="Group 22"/>
              <p:cNvGrpSpPr>
                <a:grpSpLocks/>
              </p:cNvGrpSpPr>
              <p:nvPr/>
            </p:nvGrpSpPr>
            <p:grpSpPr bwMode="auto">
              <a:xfrm>
                <a:off x="0" y="0"/>
                <a:ext cx="1431" cy="708"/>
                <a:chOff x="0" y="0"/>
                <a:chExt cx="1431" cy="708"/>
              </a:xfrm>
            </p:grpSpPr>
            <p:sp>
              <p:nvSpPr>
                <p:cNvPr id="12348" name="Rectangle 23"/>
                <p:cNvSpPr>
                  <a:spLocks noChangeArrowheads="1"/>
                </p:cNvSpPr>
                <p:nvPr/>
              </p:nvSpPr>
              <p:spPr bwMode="auto">
                <a:xfrm>
                  <a:off x="6" y="6"/>
                  <a:ext cx="1419" cy="6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49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31" cy="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2321" name="Group 25"/>
              <p:cNvGrpSpPr>
                <a:grpSpLocks/>
              </p:cNvGrpSpPr>
              <p:nvPr/>
            </p:nvGrpSpPr>
            <p:grpSpPr bwMode="auto">
              <a:xfrm>
                <a:off x="1431" y="0"/>
                <a:ext cx="1506" cy="708"/>
                <a:chOff x="1431" y="0"/>
                <a:chExt cx="1506" cy="708"/>
              </a:xfrm>
            </p:grpSpPr>
            <p:sp>
              <p:nvSpPr>
                <p:cNvPr id="12346" name="Rectangle 26"/>
                <p:cNvSpPr>
                  <a:spLocks noChangeArrowheads="1"/>
                </p:cNvSpPr>
                <p:nvPr/>
              </p:nvSpPr>
              <p:spPr bwMode="auto">
                <a:xfrm>
                  <a:off x="1437" y="6"/>
                  <a:ext cx="1494" cy="6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47" name="Rectangle 27"/>
                <p:cNvSpPr>
                  <a:spLocks noChangeArrowheads="1"/>
                </p:cNvSpPr>
                <p:nvPr/>
              </p:nvSpPr>
              <p:spPr bwMode="auto">
                <a:xfrm>
                  <a:off x="1431" y="0"/>
                  <a:ext cx="1506" cy="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2322" name="Group 28"/>
              <p:cNvGrpSpPr>
                <a:grpSpLocks/>
              </p:cNvGrpSpPr>
              <p:nvPr/>
            </p:nvGrpSpPr>
            <p:grpSpPr bwMode="auto">
              <a:xfrm>
                <a:off x="0" y="720"/>
                <a:ext cx="1431" cy="750"/>
                <a:chOff x="0" y="720"/>
                <a:chExt cx="1431" cy="750"/>
              </a:xfrm>
            </p:grpSpPr>
            <p:sp>
              <p:nvSpPr>
                <p:cNvPr id="12344" name="Rectangle 29"/>
                <p:cNvSpPr>
                  <a:spLocks noChangeArrowheads="1"/>
                </p:cNvSpPr>
                <p:nvPr/>
              </p:nvSpPr>
              <p:spPr bwMode="auto">
                <a:xfrm>
                  <a:off x="6" y="726"/>
                  <a:ext cx="1419" cy="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45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720"/>
                  <a:ext cx="1431" cy="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2323" name="Group 31"/>
              <p:cNvGrpSpPr>
                <a:grpSpLocks/>
              </p:cNvGrpSpPr>
              <p:nvPr/>
            </p:nvGrpSpPr>
            <p:grpSpPr bwMode="auto">
              <a:xfrm>
                <a:off x="1431" y="720"/>
                <a:ext cx="1506" cy="750"/>
                <a:chOff x="1431" y="720"/>
                <a:chExt cx="1506" cy="750"/>
              </a:xfrm>
            </p:grpSpPr>
            <p:sp>
              <p:nvSpPr>
                <p:cNvPr id="12342" name="Rectangle 32"/>
                <p:cNvSpPr>
                  <a:spLocks noChangeArrowheads="1"/>
                </p:cNvSpPr>
                <p:nvPr/>
              </p:nvSpPr>
              <p:spPr bwMode="auto">
                <a:xfrm>
                  <a:off x="1437" y="726"/>
                  <a:ext cx="1494" cy="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43" name="Rectangle 33"/>
                <p:cNvSpPr>
                  <a:spLocks noChangeArrowheads="1"/>
                </p:cNvSpPr>
                <p:nvPr/>
              </p:nvSpPr>
              <p:spPr bwMode="auto">
                <a:xfrm>
                  <a:off x="1431" y="720"/>
                  <a:ext cx="1506" cy="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2324" name="Group 34"/>
              <p:cNvGrpSpPr>
                <a:grpSpLocks/>
              </p:cNvGrpSpPr>
              <p:nvPr/>
            </p:nvGrpSpPr>
            <p:grpSpPr bwMode="auto">
              <a:xfrm>
                <a:off x="0" y="1482"/>
                <a:ext cx="1431" cy="552"/>
                <a:chOff x="0" y="1482"/>
                <a:chExt cx="1431" cy="552"/>
              </a:xfrm>
            </p:grpSpPr>
            <p:sp>
              <p:nvSpPr>
                <p:cNvPr id="12340" name="Rectangle 35"/>
                <p:cNvSpPr>
                  <a:spLocks noChangeArrowheads="1"/>
                </p:cNvSpPr>
                <p:nvPr/>
              </p:nvSpPr>
              <p:spPr bwMode="auto">
                <a:xfrm>
                  <a:off x="6" y="1488"/>
                  <a:ext cx="1419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41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1482"/>
                  <a:ext cx="1431" cy="5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2325" name="Group 37"/>
              <p:cNvGrpSpPr>
                <a:grpSpLocks/>
              </p:cNvGrpSpPr>
              <p:nvPr/>
            </p:nvGrpSpPr>
            <p:grpSpPr bwMode="auto">
              <a:xfrm>
                <a:off x="1431" y="1482"/>
                <a:ext cx="1506" cy="552"/>
                <a:chOff x="1431" y="1482"/>
                <a:chExt cx="1506" cy="552"/>
              </a:xfrm>
            </p:grpSpPr>
            <p:sp>
              <p:nvSpPr>
                <p:cNvPr id="12338" name="Rectangle 38"/>
                <p:cNvSpPr>
                  <a:spLocks noChangeArrowheads="1"/>
                </p:cNvSpPr>
                <p:nvPr/>
              </p:nvSpPr>
              <p:spPr bwMode="auto">
                <a:xfrm>
                  <a:off x="1437" y="1488"/>
                  <a:ext cx="1494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ru-RU" altLang="ru-RU" sz="12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endParaRPr lang="ru-RU" altLang="ru-RU" sz="2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339" name="Rectangle 39"/>
                <p:cNvSpPr>
                  <a:spLocks noChangeArrowheads="1"/>
                </p:cNvSpPr>
                <p:nvPr/>
              </p:nvSpPr>
              <p:spPr bwMode="auto">
                <a:xfrm>
                  <a:off x="1431" y="1482"/>
                  <a:ext cx="1506" cy="5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2326" name="Group 40"/>
              <p:cNvGrpSpPr>
                <a:grpSpLocks/>
              </p:cNvGrpSpPr>
              <p:nvPr/>
            </p:nvGrpSpPr>
            <p:grpSpPr bwMode="auto">
              <a:xfrm>
                <a:off x="0" y="2046"/>
                <a:ext cx="1431" cy="806"/>
                <a:chOff x="0" y="2046"/>
                <a:chExt cx="1431" cy="806"/>
              </a:xfrm>
            </p:grpSpPr>
            <p:sp>
              <p:nvSpPr>
                <p:cNvPr id="12336" name="Rectangle 41"/>
                <p:cNvSpPr>
                  <a:spLocks noChangeArrowheads="1"/>
                </p:cNvSpPr>
                <p:nvPr/>
              </p:nvSpPr>
              <p:spPr bwMode="auto">
                <a:xfrm>
                  <a:off x="6" y="2052"/>
                  <a:ext cx="1419" cy="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37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2046"/>
                  <a:ext cx="1431" cy="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2327" name="Group 43"/>
              <p:cNvGrpSpPr>
                <a:grpSpLocks/>
              </p:cNvGrpSpPr>
              <p:nvPr/>
            </p:nvGrpSpPr>
            <p:grpSpPr bwMode="auto">
              <a:xfrm>
                <a:off x="1431" y="2046"/>
                <a:ext cx="1506" cy="806"/>
                <a:chOff x="1431" y="2046"/>
                <a:chExt cx="1506" cy="806"/>
              </a:xfrm>
            </p:grpSpPr>
            <p:sp>
              <p:nvSpPr>
                <p:cNvPr id="12334" name="Rectangle 44"/>
                <p:cNvSpPr>
                  <a:spLocks noChangeArrowheads="1"/>
                </p:cNvSpPr>
                <p:nvPr/>
              </p:nvSpPr>
              <p:spPr bwMode="auto">
                <a:xfrm>
                  <a:off x="1437" y="2052"/>
                  <a:ext cx="1494" cy="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35" name="Rectangle 45"/>
                <p:cNvSpPr>
                  <a:spLocks noChangeArrowheads="1"/>
                </p:cNvSpPr>
                <p:nvPr/>
              </p:nvSpPr>
              <p:spPr bwMode="auto">
                <a:xfrm>
                  <a:off x="1431" y="2046"/>
                  <a:ext cx="1506" cy="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2328" name="Group 46"/>
              <p:cNvGrpSpPr>
                <a:grpSpLocks/>
              </p:cNvGrpSpPr>
              <p:nvPr/>
            </p:nvGrpSpPr>
            <p:grpSpPr bwMode="auto">
              <a:xfrm>
                <a:off x="0" y="2864"/>
                <a:ext cx="1431" cy="729"/>
                <a:chOff x="0" y="2864"/>
                <a:chExt cx="1431" cy="729"/>
              </a:xfrm>
            </p:grpSpPr>
            <p:sp>
              <p:nvSpPr>
                <p:cNvPr id="12332" name="Rectangle 47"/>
                <p:cNvSpPr>
                  <a:spLocks noChangeArrowheads="1"/>
                </p:cNvSpPr>
                <p:nvPr/>
              </p:nvSpPr>
              <p:spPr bwMode="auto">
                <a:xfrm>
                  <a:off x="6" y="2870"/>
                  <a:ext cx="1419" cy="7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33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2864"/>
                  <a:ext cx="1431" cy="7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2329" name="Group 49"/>
              <p:cNvGrpSpPr>
                <a:grpSpLocks/>
              </p:cNvGrpSpPr>
              <p:nvPr/>
            </p:nvGrpSpPr>
            <p:grpSpPr bwMode="auto">
              <a:xfrm>
                <a:off x="1431" y="2864"/>
                <a:ext cx="1506" cy="729"/>
                <a:chOff x="1431" y="2864"/>
                <a:chExt cx="1506" cy="729"/>
              </a:xfrm>
            </p:grpSpPr>
            <p:sp>
              <p:nvSpPr>
                <p:cNvPr id="12330" name="Rectangle 50"/>
                <p:cNvSpPr>
                  <a:spLocks noChangeArrowheads="1"/>
                </p:cNvSpPr>
                <p:nvPr/>
              </p:nvSpPr>
              <p:spPr bwMode="auto">
                <a:xfrm>
                  <a:off x="1437" y="2870"/>
                  <a:ext cx="1494" cy="7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31" name="Rectangle 51"/>
                <p:cNvSpPr>
                  <a:spLocks noChangeArrowheads="1"/>
                </p:cNvSpPr>
                <p:nvPr/>
              </p:nvSpPr>
              <p:spPr bwMode="auto">
                <a:xfrm>
                  <a:off x="1431" y="2864"/>
                  <a:ext cx="1506" cy="7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  <p:sp>
          <p:nvSpPr>
            <p:cNvPr id="12319" name="Rectangle 52"/>
            <p:cNvSpPr>
              <a:spLocks noChangeArrowheads="1"/>
            </p:cNvSpPr>
            <p:nvPr/>
          </p:nvSpPr>
          <p:spPr bwMode="auto">
            <a:xfrm>
              <a:off x="-3" y="-3"/>
              <a:ext cx="2943" cy="3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2309" name="Text Box 53"/>
          <p:cNvSpPr txBox="1">
            <a:spLocks noChangeArrowheads="1"/>
          </p:cNvSpPr>
          <p:nvPr/>
        </p:nvSpPr>
        <p:spPr bwMode="auto">
          <a:xfrm>
            <a:off x="1619250" y="1628775"/>
            <a:ext cx="1736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i="1">
                <a:solidFill>
                  <a:schemeClr val="accent2"/>
                </a:solidFill>
                <a:latin typeface="Times New Roman" pitchFamily="18" charset="0"/>
              </a:rPr>
              <a:t>вода</a:t>
            </a:r>
          </a:p>
        </p:txBody>
      </p:sp>
      <p:sp>
        <p:nvSpPr>
          <p:cNvPr id="12310" name="Text Box 54"/>
          <p:cNvSpPr txBox="1">
            <a:spLocks noChangeArrowheads="1"/>
          </p:cNvSpPr>
          <p:nvPr/>
        </p:nvSpPr>
        <p:spPr bwMode="auto">
          <a:xfrm>
            <a:off x="1692275" y="4437063"/>
            <a:ext cx="1663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i="1">
                <a:latin typeface="Times New Roman" pitchFamily="18" charset="0"/>
              </a:rPr>
              <a:t>земля</a:t>
            </a:r>
          </a:p>
        </p:txBody>
      </p:sp>
      <p:sp>
        <p:nvSpPr>
          <p:cNvPr id="12311" name="Text Box 55"/>
          <p:cNvSpPr txBox="1">
            <a:spLocks noChangeArrowheads="1"/>
          </p:cNvSpPr>
          <p:nvPr/>
        </p:nvSpPr>
        <p:spPr bwMode="auto">
          <a:xfrm>
            <a:off x="1835150" y="2852738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i="1">
                <a:solidFill>
                  <a:schemeClr val="bg1"/>
                </a:solidFill>
                <a:latin typeface="Times New Roman" pitchFamily="18" charset="0"/>
              </a:rPr>
              <a:t>воздух</a:t>
            </a:r>
          </a:p>
        </p:txBody>
      </p:sp>
      <p:pic>
        <p:nvPicPr>
          <p:cNvPr id="12312" name="Picture 57" descr="5tetra2pro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0350"/>
            <a:ext cx="10668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3" name="Text Box 58"/>
          <p:cNvSpPr txBox="1">
            <a:spLocks noChangeArrowheads="1"/>
          </p:cNvSpPr>
          <p:nvPr/>
        </p:nvSpPr>
        <p:spPr bwMode="auto">
          <a:xfrm>
            <a:off x="5638800" y="1905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i="1" u="sng">
              <a:latin typeface="Times New Roman" pitchFamily="18" charset="0"/>
            </a:endParaRPr>
          </a:p>
        </p:txBody>
      </p:sp>
      <p:sp>
        <p:nvSpPr>
          <p:cNvPr id="12314" name="Text Box 60"/>
          <p:cNvSpPr txBox="1">
            <a:spLocks noChangeArrowheads="1"/>
          </p:cNvSpPr>
          <p:nvPr/>
        </p:nvSpPr>
        <p:spPr bwMode="auto">
          <a:xfrm>
            <a:off x="2771775" y="3124200"/>
            <a:ext cx="4752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i="1" u="sng">
              <a:latin typeface="Times New Roman" pitchFamily="18" charset="0"/>
            </a:endParaRPr>
          </a:p>
        </p:txBody>
      </p:sp>
      <p:sp>
        <p:nvSpPr>
          <p:cNvPr id="12315" name="Text Box 61"/>
          <p:cNvSpPr txBox="1">
            <a:spLocks noChangeArrowheads="1"/>
          </p:cNvSpPr>
          <p:nvPr/>
        </p:nvSpPr>
        <p:spPr bwMode="auto">
          <a:xfrm>
            <a:off x="5029200" y="32766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i="1" u="sng">
              <a:latin typeface="Times New Roman" pitchFamily="18" charset="0"/>
            </a:endParaRPr>
          </a:p>
        </p:txBody>
      </p:sp>
      <p:sp>
        <p:nvSpPr>
          <p:cNvPr id="12316" name="Rectangle 66"/>
          <p:cNvSpPr>
            <a:spLocks noChangeArrowheads="1"/>
          </p:cNvSpPr>
          <p:nvPr/>
        </p:nvSpPr>
        <p:spPr bwMode="auto">
          <a:xfrm>
            <a:off x="5651500" y="1349375"/>
            <a:ext cx="31686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Среди множества разнообразных геометрических тел есть большая группа многогранников.</a:t>
            </a:r>
            <a:r>
              <a:rPr lang="ru-RU" alt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317" name="Picture 67" descr="AG00135_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9876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2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497887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53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22226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Тема: Прямоугольный</a:t>
            </a:r>
          </a:p>
          <a:p>
            <a:pPr algn="ctr"/>
            <a:r>
              <a:rPr lang="ru-RU" sz="3600" kern="10">
                <a:solidFill>
                  <a:srgbClr val="22226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параллелепипед и куб</a:t>
            </a: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5795963" y="2781300"/>
            <a:ext cx="2808287" cy="374491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6516688" y="2781300"/>
            <a:ext cx="14287" cy="302418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6516688" y="5805488"/>
            <a:ext cx="2087562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 flipV="1">
            <a:off x="5795963" y="5805488"/>
            <a:ext cx="706437" cy="7207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20" name="Picture 9" descr="1864200-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2519362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2555875" y="1773238"/>
            <a:ext cx="4103688" cy="1368425"/>
          </a:xfrm>
          <a:prstGeom prst="wedgeEllipseCallout">
            <a:avLst>
              <a:gd name="adj1" fmla="val -31046"/>
              <a:gd name="adj2" fmla="val 69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Приведите примеры прямоугольного параллелепипеда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57250" y="274638"/>
            <a:ext cx="7358063" cy="1143000"/>
          </a:xfrm>
          <a:prstGeom prst="rect">
            <a:avLst/>
          </a:prstGeom>
          <a:noFill/>
        </p:spPr>
        <p:txBody>
          <a:bodyPr/>
          <a:lstStyle/>
          <a:p>
            <a:pPr algn="ctr" eaLnBrk="0" hangingPunct="0">
              <a:defRPr/>
            </a:pPr>
            <a:r>
              <a:rPr lang="ru-RU" sz="40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Прямоугольный параллелепипед</a:t>
            </a:r>
          </a:p>
        </p:txBody>
      </p:sp>
      <p:sp>
        <p:nvSpPr>
          <p:cNvPr id="14341" name="Куб 4"/>
          <p:cNvSpPr>
            <a:spLocks noChangeArrowheads="1"/>
          </p:cNvSpPr>
          <p:nvPr/>
        </p:nvSpPr>
        <p:spPr bwMode="auto">
          <a:xfrm>
            <a:off x="1785938" y="2928938"/>
            <a:ext cx="4714875" cy="3071812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14342" name="Прямая со стрелкой 5"/>
          <p:cNvCxnSpPr>
            <a:cxnSpLocks noChangeShapeType="1"/>
          </p:cNvCxnSpPr>
          <p:nvPr/>
        </p:nvCxnSpPr>
        <p:spPr bwMode="auto">
          <a:xfrm>
            <a:off x="4286250" y="2000250"/>
            <a:ext cx="914400" cy="914400"/>
          </a:xfrm>
          <a:prstGeom prst="straightConnector1">
            <a:avLst/>
          </a:prstGeom>
          <a:noFill/>
          <a:ln w="76200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14343" name="Прямая со стрелкой 6"/>
          <p:cNvCxnSpPr>
            <a:cxnSpLocks noChangeShapeType="1"/>
          </p:cNvCxnSpPr>
          <p:nvPr/>
        </p:nvCxnSpPr>
        <p:spPr bwMode="auto">
          <a:xfrm>
            <a:off x="1357313" y="2357438"/>
            <a:ext cx="914400" cy="914400"/>
          </a:xfrm>
          <a:prstGeom prst="straightConnector1">
            <a:avLst/>
          </a:prstGeom>
          <a:noFill/>
          <a:ln w="76200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14344" name="Прямая со стрелкой 7"/>
          <p:cNvCxnSpPr>
            <a:cxnSpLocks noChangeShapeType="1"/>
          </p:cNvCxnSpPr>
          <p:nvPr/>
        </p:nvCxnSpPr>
        <p:spPr bwMode="auto">
          <a:xfrm>
            <a:off x="857250" y="3929063"/>
            <a:ext cx="914400" cy="914400"/>
          </a:xfrm>
          <a:prstGeom prst="straightConnector1">
            <a:avLst/>
          </a:prstGeom>
          <a:noFill/>
          <a:ln w="76200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3419475" y="1700213"/>
            <a:ext cx="1500188" cy="52387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длина</a:t>
            </a:r>
          </a:p>
        </p:txBody>
      </p:sp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620713" y="1857375"/>
            <a:ext cx="1374775" cy="52387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ширина</a:t>
            </a:r>
          </a:p>
        </p:txBody>
      </p:sp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274638" y="3500438"/>
            <a:ext cx="1250950" cy="52387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высота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497887" cy="576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Параллелепипед</a:t>
            </a:r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5651500" y="1412875"/>
            <a:ext cx="2808288" cy="374491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6357938" y="1412875"/>
            <a:ext cx="14287" cy="302418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6372225" y="4451350"/>
            <a:ext cx="2087563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V="1">
            <a:off x="5665788" y="4437063"/>
            <a:ext cx="706437" cy="7207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116013" y="981075"/>
            <a:ext cx="6938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 сейчас давайте познакомимся с его элементами.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116013" y="5842000"/>
            <a:ext cx="7559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Сколько  граней имеет прямоугольный параллелепипед?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6659563" y="3500438"/>
            <a:ext cx="258762" cy="336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7164388" y="2492375"/>
            <a:ext cx="258762" cy="336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258763" cy="336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8027988" y="3141663"/>
            <a:ext cx="258762" cy="336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5" name="WordArt 16"/>
          <p:cNvSpPr>
            <a:spLocks noChangeArrowheads="1" noChangeShapeType="1" noTextEdit="1"/>
          </p:cNvSpPr>
          <p:nvPr/>
        </p:nvSpPr>
        <p:spPr bwMode="auto">
          <a:xfrm>
            <a:off x="7019925" y="1557338"/>
            <a:ext cx="258763" cy="336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16" name="WordArt 17"/>
          <p:cNvSpPr>
            <a:spLocks noChangeArrowheads="1" noChangeShapeType="1" noTextEdit="1"/>
          </p:cNvSpPr>
          <p:nvPr/>
        </p:nvSpPr>
        <p:spPr bwMode="auto">
          <a:xfrm>
            <a:off x="6948488" y="4581525"/>
            <a:ext cx="258762" cy="336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pic>
        <p:nvPicPr>
          <p:cNvPr id="15376" name="Picture 24" descr="488fa31779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46017" r="62878" b="17929"/>
          <a:stretch>
            <a:fillRect/>
          </a:stretch>
        </p:blipFill>
        <p:spPr bwMode="auto">
          <a:xfrm>
            <a:off x="0" y="1341438"/>
            <a:ext cx="23050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Rectangle 25"/>
          <p:cNvSpPr>
            <a:spLocks noChangeArrowheads="1"/>
          </p:cNvSpPr>
          <p:nvPr/>
        </p:nvSpPr>
        <p:spPr bwMode="auto">
          <a:xfrm>
            <a:off x="1403350" y="1412875"/>
            <a:ext cx="460851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latin typeface="Monotype Corsiva" pitchFamily="66" charset="0"/>
              </a:rPr>
              <a:t>Если внимательно посмотреть на это тело, то мы заметим, </a:t>
            </a:r>
          </a:p>
          <a:p>
            <a:pPr eaLnBrk="1" hangingPunct="1"/>
            <a:r>
              <a:rPr lang="ru-RU" altLang="ru-RU" sz="3200" b="1">
                <a:latin typeface="Monotype Corsiva" pitchFamily="66" charset="0"/>
              </a:rPr>
              <a:t>что </a:t>
            </a:r>
            <a:r>
              <a:rPr lang="ru-RU" altLang="ru-RU" sz="3200" b="1">
                <a:solidFill>
                  <a:schemeClr val="accent2"/>
                </a:solidFill>
                <a:latin typeface="Monotype Corsiva" pitchFamily="66" charset="0"/>
              </a:rPr>
              <a:t>вся поверхность прямоугольного параллелепипеда</a:t>
            </a:r>
            <a:r>
              <a:rPr lang="ru-RU" altLang="ru-RU" sz="3200" b="1">
                <a:latin typeface="Monotype Corsiva" pitchFamily="66" charset="0"/>
              </a:rPr>
              <a:t> состоит из </a:t>
            </a:r>
            <a:r>
              <a:rPr lang="ru-RU" altLang="ru-RU" sz="3200" b="1">
                <a:solidFill>
                  <a:schemeClr val="accent2"/>
                </a:solidFill>
                <a:latin typeface="Monotype Corsiva" pitchFamily="66" charset="0"/>
              </a:rPr>
              <a:t>прямоугольников</a:t>
            </a:r>
            <a:r>
              <a:rPr lang="ru-RU" altLang="ru-RU" sz="3200" b="1">
                <a:latin typeface="Monotype Corsiva" pitchFamily="66" charset="0"/>
              </a:rPr>
              <a:t>, которые называются его </a:t>
            </a:r>
            <a:r>
              <a:rPr lang="ru-RU" altLang="ru-RU" sz="3200" b="1">
                <a:solidFill>
                  <a:schemeClr val="accent2"/>
                </a:solidFill>
                <a:latin typeface="Monotype Corsiva" pitchFamily="66" charset="0"/>
              </a:rPr>
              <a:t>гранями.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Freeform 9"/>
          <p:cNvSpPr>
            <a:spLocks/>
          </p:cNvSpPr>
          <p:nvPr/>
        </p:nvSpPr>
        <p:spPr bwMode="auto">
          <a:xfrm>
            <a:off x="6357938" y="3786188"/>
            <a:ext cx="857250" cy="2000250"/>
          </a:xfrm>
          <a:custGeom>
            <a:avLst/>
            <a:gdLst>
              <a:gd name="T0" fmla="*/ 0 w 545"/>
              <a:gd name="T1" fmla="*/ 2147483647 h 2178"/>
              <a:gd name="T2" fmla="*/ 2147483647 w 545"/>
              <a:gd name="T3" fmla="*/ 0 h 2178"/>
              <a:gd name="T4" fmla="*/ 2147483647 w 545"/>
              <a:gd name="T5" fmla="*/ 2147483647 h 2178"/>
              <a:gd name="T6" fmla="*/ 0 w 545"/>
              <a:gd name="T7" fmla="*/ 2147483647 h 2178"/>
              <a:gd name="T8" fmla="*/ 0 w 545"/>
              <a:gd name="T9" fmla="*/ 2147483647 h 2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5"/>
              <a:gd name="T16" fmla="*/ 0 h 2178"/>
              <a:gd name="T17" fmla="*/ 545 w 545"/>
              <a:gd name="T18" fmla="*/ 2178 h 2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5" h="2178">
                <a:moveTo>
                  <a:pt x="0" y="933"/>
                </a:moveTo>
                <a:lnTo>
                  <a:pt x="545" y="0"/>
                </a:lnTo>
                <a:lnTo>
                  <a:pt x="545" y="1166"/>
                </a:lnTo>
                <a:lnTo>
                  <a:pt x="0" y="2178"/>
                </a:lnTo>
                <a:lnTo>
                  <a:pt x="0" y="93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Параллелограмм 15"/>
          <p:cNvSpPr>
            <a:spLocks noChangeArrowheads="1"/>
          </p:cNvSpPr>
          <p:nvPr/>
        </p:nvSpPr>
        <p:spPr bwMode="auto">
          <a:xfrm>
            <a:off x="3357563" y="4857750"/>
            <a:ext cx="2643187" cy="914400"/>
          </a:xfrm>
          <a:prstGeom prst="parallelogram">
            <a:avLst>
              <a:gd name="adj" fmla="val 100356"/>
            </a:avLst>
          </a:prstGeom>
          <a:solidFill>
            <a:srgbClr val="C4089C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0" name="Параллелограмм 16"/>
          <p:cNvSpPr>
            <a:spLocks noChangeArrowheads="1"/>
          </p:cNvSpPr>
          <p:nvPr/>
        </p:nvSpPr>
        <p:spPr bwMode="auto">
          <a:xfrm>
            <a:off x="3357563" y="3786188"/>
            <a:ext cx="2643187" cy="914400"/>
          </a:xfrm>
          <a:prstGeom prst="parallelogram">
            <a:avLst>
              <a:gd name="adj" fmla="val 100356"/>
            </a:avLst>
          </a:prstGeom>
          <a:solidFill>
            <a:srgbClr val="FBA3E8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1116013" y="404813"/>
            <a:ext cx="6813550" cy="16668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36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Поверхность прямоугольного параллелепипеда состоит из </a:t>
            </a:r>
            <a:br>
              <a:rPr lang="ru-RU" sz="3600" b="1" i="1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6 граней</a:t>
            </a:r>
          </a:p>
        </p:txBody>
      </p:sp>
      <p:sp>
        <p:nvSpPr>
          <p:cNvPr id="16392" name="Rectangle 13"/>
          <p:cNvSpPr>
            <a:spLocks noChangeArrowheads="1"/>
          </p:cNvSpPr>
          <p:nvPr/>
        </p:nvSpPr>
        <p:spPr bwMode="auto">
          <a:xfrm>
            <a:off x="1285875" y="3714750"/>
            <a:ext cx="1795463" cy="10858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428625" y="4643438"/>
            <a:ext cx="1785938" cy="1071562"/>
          </a:xfrm>
          <a:prstGeom prst="rect">
            <a:avLst/>
          </a:prstGeom>
          <a:solidFill>
            <a:srgbClr val="00B05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513000" prstMaterial="legacyWirefram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428625" y="4643438"/>
            <a:ext cx="1785938" cy="107156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3357563" y="4714875"/>
            <a:ext cx="1714500" cy="107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513000" prstMaterial="legacyWirefram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6" name="Rectangle 10"/>
          <p:cNvSpPr>
            <a:spLocks noChangeArrowheads="1"/>
          </p:cNvSpPr>
          <p:nvPr/>
        </p:nvSpPr>
        <p:spPr bwMode="auto">
          <a:xfrm>
            <a:off x="6357938" y="4714875"/>
            <a:ext cx="1785937" cy="107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513000" prstMaterial="legacyWirefram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7" name="Freeform 9"/>
          <p:cNvSpPr>
            <a:spLocks/>
          </p:cNvSpPr>
          <p:nvPr/>
        </p:nvSpPr>
        <p:spPr bwMode="auto">
          <a:xfrm>
            <a:off x="8143875" y="3786188"/>
            <a:ext cx="857250" cy="2000250"/>
          </a:xfrm>
          <a:custGeom>
            <a:avLst/>
            <a:gdLst>
              <a:gd name="T0" fmla="*/ 0 w 545"/>
              <a:gd name="T1" fmla="*/ 2147483647 h 2178"/>
              <a:gd name="T2" fmla="*/ 2147483647 w 545"/>
              <a:gd name="T3" fmla="*/ 0 h 2178"/>
              <a:gd name="T4" fmla="*/ 2147483647 w 545"/>
              <a:gd name="T5" fmla="*/ 2147483647 h 2178"/>
              <a:gd name="T6" fmla="*/ 0 w 545"/>
              <a:gd name="T7" fmla="*/ 2147483647 h 2178"/>
              <a:gd name="T8" fmla="*/ 0 w 545"/>
              <a:gd name="T9" fmla="*/ 2147483647 h 2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5"/>
              <a:gd name="T16" fmla="*/ 0 h 2178"/>
              <a:gd name="T17" fmla="*/ 545 w 545"/>
              <a:gd name="T18" fmla="*/ 2178 h 2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5" h="2178">
                <a:moveTo>
                  <a:pt x="0" y="933"/>
                </a:moveTo>
                <a:lnTo>
                  <a:pt x="545" y="0"/>
                </a:lnTo>
                <a:lnTo>
                  <a:pt x="545" y="1166"/>
                </a:lnTo>
                <a:lnTo>
                  <a:pt x="0" y="2178"/>
                </a:lnTo>
                <a:lnTo>
                  <a:pt x="0" y="93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2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497887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Параллелепипед</a:t>
            </a:r>
          </a:p>
        </p:txBody>
      </p: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5940425" y="1412875"/>
            <a:ext cx="2808288" cy="3744913"/>
            <a:chOff x="3560" y="890"/>
            <a:chExt cx="1769" cy="2359"/>
          </a:xfrm>
        </p:grpSpPr>
        <p:sp>
          <p:nvSpPr>
            <p:cNvPr id="17418" name="AutoShape 3"/>
            <p:cNvSpPr>
              <a:spLocks noChangeArrowheads="1"/>
            </p:cNvSpPr>
            <p:nvPr/>
          </p:nvSpPr>
          <p:spPr bwMode="auto">
            <a:xfrm>
              <a:off x="3560" y="890"/>
              <a:ext cx="1769" cy="235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19" name="Line 4"/>
            <p:cNvSpPr>
              <a:spLocks noChangeShapeType="1"/>
            </p:cNvSpPr>
            <p:nvPr/>
          </p:nvSpPr>
          <p:spPr bwMode="auto">
            <a:xfrm>
              <a:off x="4005" y="890"/>
              <a:ext cx="9" cy="190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Line 5"/>
            <p:cNvSpPr>
              <a:spLocks noChangeShapeType="1"/>
            </p:cNvSpPr>
            <p:nvPr/>
          </p:nvSpPr>
          <p:spPr bwMode="auto">
            <a:xfrm>
              <a:off x="4014" y="2804"/>
              <a:ext cx="131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Line 6"/>
            <p:cNvSpPr>
              <a:spLocks noChangeShapeType="1"/>
            </p:cNvSpPr>
            <p:nvPr/>
          </p:nvSpPr>
          <p:spPr bwMode="auto">
            <a:xfrm flipV="1">
              <a:off x="3569" y="2795"/>
              <a:ext cx="445" cy="45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4211638" y="3500438"/>
            <a:ext cx="1439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3419475" y="2924175"/>
            <a:ext cx="1871663" cy="481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ребро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116013" y="5810250"/>
            <a:ext cx="7559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Сколько рёбер имеет прямоугольный параллелепипед?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3492500" y="2636838"/>
            <a:ext cx="1871663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12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рёбер</a:t>
            </a:r>
          </a:p>
        </p:txBody>
      </p:sp>
      <p:pic>
        <p:nvPicPr>
          <p:cNvPr id="17417" name="Picture 12" descr="a72BdnxTD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21590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28750" y="274638"/>
            <a:ext cx="6000750" cy="11430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ru-RU" sz="4000" kern="0" dirty="0">
                <a:latin typeface="Times New Roman" pitchFamily="18" charset="0"/>
                <a:ea typeface="+mj-ea"/>
                <a:cs typeface="+mj-cs"/>
              </a:rPr>
              <a:t>Параллелепипед имеет </a:t>
            </a:r>
            <a:br>
              <a:rPr lang="ru-RU" sz="4000" kern="0" dirty="0">
                <a:latin typeface="Times New Roman" pitchFamily="18" charset="0"/>
                <a:ea typeface="+mj-ea"/>
                <a:cs typeface="+mj-cs"/>
              </a:rPr>
            </a:br>
            <a:r>
              <a:rPr lang="ru-RU" sz="4000" kern="0" dirty="0">
                <a:latin typeface="Times New Roman" pitchFamily="18" charset="0"/>
                <a:ea typeface="+mj-ea"/>
                <a:cs typeface="+mj-cs"/>
              </a:rPr>
              <a:t>по </a:t>
            </a:r>
            <a:r>
              <a:rPr lang="ru-RU" sz="4000" b="1" kern="0" dirty="0">
                <a:latin typeface="Times New Roman" pitchFamily="18" charset="0"/>
                <a:ea typeface="+mj-ea"/>
                <a:cs typeface="+mj-cs"/>
              </a:rPr>
              <a:t>4 равных</a:t>
            </a:r>
            <a:r>
              <a:rPr lang="ru-RU" sz="4000" kern="0" dirty="0">
                <a:latin typeface="Times New Roman" pitchFamily="18" charset="0"/>
                <a:ea typeface="+mj-ea"/>
                <a:cs typeface="+mj-cs"/>
              </a:rPr>
              <a:t> ребра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2555875" y="3573463"/>
            <a:ext cx="3097213" cy="2592387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449500" prstMaterial="legacyWirefram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wrap="none" anchor="ctr">
            <a:flatTx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2555875" y="3573463"/>
            <a:ext cx="3095625" cy="2592387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3419475" y="2708275"/>
            <a:ext cx="3095625" cy="2592388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 flipV="1">
            <a:off x="2555875" y="270827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1" name="Line 7"/>
          <p:cNvSpPr>
            <a:spLocks noChangeShapeType="1"/>
          </p:cNvSpPr>
          <p:nvPr/>
        </p:nvSpPr>
        <p:spPr bwMode="auto">
          <a:xfrm flipV="1">
            <a:off x="2555875" y="270827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8"/>
          <p:cNvSpPr>
            <a:spLocks noChangeShapeType="1"/>
          </p:cNvSpPr>
          <p:nvPr/>
        </p:nvSpPr>
        <p:spPr bwMode="auto">
          <a:xfrm flipV="1">
            <a:off x="5651500" y="270827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3" name="Line 9"/>
          <p:cNvSpPr>
            <a:spLocks noChangeShapeType="1"/>
          </p:cNvSpPr>
          <p:nvPr/>
        </p:nvSpPr>
        <p:spPr bwMode="auto">
          <a:xfrm flipV="1">
            <a:off x="5651500" y="5300663"/>
            <a:ext cx="863600" cy="8651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4" name="Line 10"/>
          <p:cNvSpPr>
            <a:spLocks noChangeShapeType="1"/>
          </p:cNvSpPr>
          <p:nvPr/>
        </p:nvSpPr>
        <p:spPr bwMode="auto">
          <a:xfrm flipV="1">
            <a:off x="2555875" y="5300663"/>
            <a:ext cx="863600" cy="8651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5" name="Line 19"/>
          <p:cNvSpPr>
            <a:spLocks noChangeShapeType="1"/>
          </p:cNvSpPr>
          <p:nvPr/>
        </p:nvSpPr>
        <p:spPr bwMode="auto">
          <a:xfrm>
            <a:off x="2555875" y="3573463"/>
            <a:ext cx="30956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6" name="Line 20"/>
          <p:cNvSpPr>
            <a:spLocks noChangeShapeType="1"/>
          </p:cNvSpPr>
          <p:nvPr/>
        </p:nvSpPr>
        <p:spPr bwMode="auto">
          <a:xfrm>
            <a:off x="2555875" y="3573463"/>
            <a:ext cx="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2555875" y="2708275"/>
            <a:ext cx="3960813" cy="3457575"/>
            <a:chOff x="1610" y="1706"/>
            <a:chExt cx="2495" cy="2178"/>
          </a:xfrm>
        </p:grpSpPr>
        <p:sp>
          <p:nvSpPr>
            <p:cNvPr id="18454" name="Line 68"/>
            <p:cNvSpPr>
              <a:spLocks noChangeShapeType="1"/>
            </p:cNvSpPr>
            <p:nvPr/>
          </p:nvSpPr>
          <p:spPr bwMode="auto">
            <a:xfrm>
              <a:off x="1610" y="2251"/>
              <a:ext cx="0" cy="1633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Line 69"/>
            <p:cNvSpPr>
              <a:spLocks noChangeShapeType="1"/>
            </p:cNvSpPr>
            <p:nvPr/>
          </p:nvSpPr>
          <p:spPr bwMode="auto">
            <a:xfrm>
              <a:off x="3560" y="2251"/>
              <a:ext cx="0" cy="1633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Line 70"/>
            <p:cNvSpPr>
              <a:spLocks noChangeShapeType="1"/>
            </p:cNvSpPr>
            <p:nvPr/>
          </p:nvSpPr>
          <p:spPr bwMode="auto">
            <a:xfrm>
              <a:off x="4105" y="1706"/>
              <a:ext cx="0" cy="1633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Line 71"/>
            <p:cNvSpPr>
              <a:spLocks noChangeShapeType="1"/>
            </p:cNvSpPr>
            <p:nvPr/>
          </p:nvSpPr>
          <p:spPr bwMode="auto">
            <a:xfrm>
              <a:off x="2154" y="1706"/>
              <a:ext cx="0" cy="1633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72"/>
          <p:cNvGrpSpPr>
            <a:grpSpLocks/>
          </p:cNvGrpSpPr>
          <p:nvPr/>
        </p:nvGrpSpPr>
        <p:grpSpPr bwMode="auto">
          <a:xfrm>
            <a:off x="2555875" y="2708275"/>
            <a:ext cx="3959225" cy="3457575"/>
            <a:chOff x="1610" y="1706"/>
            <a:chExt cx="2494" cy="2178"/>
          </a:xfrm>
        </p:grpSpPr>
        <p:sp>
          <p:nvSpPr>
            <p:cNvPr id="18450" name="Line 73"/>
            <p:cNvSpPr>
              <a:spLocks noChangeShapeType="1"/>
            </p:cNvSpPr>
            <p:nvPr/>
          </p:nvSpPr>
          <p:spPr bwMode="auto">
            <a:xfrm flipV="1">
              <a:off x="1610" y="1706"/>
              <a:ext cx="544" cy="545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Line 74"/>
            <p:cNvSpPr>
              <a:spLocks noChangeShapeType="1"/>
            </p:cNvSpPr>
            <p:nvPr/>
          </p:nvSpPr>
          <p:spPr bwMode="auto">
            <a:xfrm flipV="1">
              <a:off x="3560" y="1706"/>
              <a:ext cx="544" cy="545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Line 75"/>
            <p:cNvSpPr>
              <a:spLocks noChangeShapeType="1"/>
            </p:cNvSpPr>
            <p:nvPr/>
          </p:nvSpPr>
          <p:spPr bwMode="auto">
            <a:xfrm flipV="1">
              <a:off x="3560" y="3339"/>
              <a:ext cx="544" cy="545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Line 76"/>
            <p:cNvSpPr>
              <a:spLocks noChangeShapeType="1"/>
            </p:cNvSpPr>
            <p:nvPr/>
          </p:nvSpPr>
          <p:spPr bwMode="auto">
            <a:xfrm flipV="1">
              <a:off x="1610" y="3339"/>
              <a:ext cx="544" cy="545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Line 87"/>
          <p:cNvSpPr>
            <a:spLocks noChangeShapeType="1"/>
          </p:cNvSpPr>
          <p:nvPr/>
        </p:nvSpPr>
        <p:spPr bwMode="auto">
          <a:xfrm>
            <a:off x="2555875" y="3573463"/>
            <a:ext cx="3095625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401050" cy="1209675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ru-RU" sz="4000" kern="0" dirty="0">
                <a:latin typeface="Times New Roman" pitchFamily="18" charset="0"/>
                <a:ea typeface="+mj-ea"/>
                <a:cs typeface="Times New Roman" pitchFamily="18" charset="0"/>
              </a:rPr>
              <a:t>Вершины граней называются </a:t>
            </a:r>
            <a:r>
              <a:rPr lang="ru-RU" sz="4000" b="1" kern="0" dirty="0">
                <a:latin typeface="Times New Roman" pitchFamily="18" charset="0"/>
                <a:ea typeface="+mj-ea"/>
                <a:cs typeface="Times New Roman" pitchFamily="18" charset="0"/>
              </a:rPr>
              <a:t>вершинами </a:t>
            </a:r>
            <a:r>
              <a:rPr lang="ru-RU" sz="4000" kern="0" dirty="0">
                <a:latin typeface="Times New Roman" pitchFamily="18" charset="0"/>
                <a:ea typeface="+mj-ea"/>
                <a:cs typeface="Times New Roman" pitchFamily="18" charset="0"/>
              </a:rPr>
              <a:t>параллелепипеда. </a:t>
            </a:r>
          </a:p>
          <a:p>
            <a:pPr algn="ctr">
              <a:defRPr/>
            </a:pPr>
            <a:r>
              <a:rPr lang="ru-RU" sz="4000" kern="0" dirty="0">
                <a:latin typeface="Times New Roman" pitchFamily="18" charset="0"/>
                <a:ea typeface="+mj-ea"/>
                <a:cs typeface="Times New Roman" pitchFamily="18" charset="0"/>
              </a:rPr>
              <a:t>Их - </a:t>
            </a:r>
            <a:r>
              <a:rPr lang="ru-RU" sz="4000" kern="0" dirty="0">
                <a:latin typeface="+mj-lt"/>
                <a:ea typeface="+mj-ea"/>
                <a:cs typeface="+mj-cs"/>
              </a:rPr>
              <a:t>8.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2555875" y="3573463"/>
            <a:ext cx="3097213" cy="2592387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449500" prstMaterial="legacyWirefram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wrap="none" anchor="ctr">
            <a:flatTx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2555875" y="3573463"/>
            <a:ext cx="3095625" cy="2592387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419475" y="2708275"/>
            <a:ext cx="3095625" cy="2592388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 flipV="1">
            <a:off x="2555875" y="270827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 flipV="1">
            <a:off x="2555875" y="270827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 flipV="1">
            <a:off x="5651500" y="270827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 flipV="1">
            <a:off x="5643563" y="5286375"/>
            <a:ext cx="863600" cy="8651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 flipV="1">
            <a:off x="2627313" y="522922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2555875" y="3573463"/>
            <a:ext cx="3095625" cy="2592387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9" name="Rectangle 12"/>
          <p:cNvSpPr>
            <a:spLocks noChangeArrowheads="1"/>
          </p:cNvSpPr>
          <p:nvPr/>
        </p:nvSpPr>
        <p:spPr bwMode="auto">
          <a:xfrm>
            <a:off x="3419475" y="2708275"/>
            <a:ext cx="3095625" cy="2592388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0" name="Line 13"/>
          <p:cNvSpPr>
            <a:spLocks noChangeShapeType="1"/>
          </p:cNvSpPr>
          <p:nvPr/>
        </p:nvSpPr>
        <p:spPr bwMode="auto">
          <a:xfrm flipV="1">
            <a:off x="2555875" y="270827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1" name="Line 14"/>
          <p:cNvSpPr>
            <a:spLocks noChangeShapeType="1"/>
          </p:cNvSpPr>
          <p:nvPr/>
        </p:nvSpPr>
        <p:spPr bwMode="auto">
          <a:xfrm flipV="1">
            <a:off x="2627313" y="522922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2" name="Rectangle 15"/>
          <p:cNvSpPr>
            <a:spLocks noChangeArrowheads="1"/>
          </p:cNvSpPr>
          <p:nvPr/>
        </p:nvSpPr>
        <p:spPr bwMode="auto">
          <a:xfrm>
            <a:off x="2555875" y="3573463"/>
            <a:ext cx="3095625" cy="2592387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3" name="Rectangle 16"/>
          <p:cNvSpPr>
            <a:spLocks noChangeArrowheads="1"/>
          </p:cNvSpPr>
          <p:nvPr/>
        </p:nvSpPr>
        <p:spPr bwMode="auto">
          <a:xfrm>
            <a:off x="3419475" y="2708275"/>
            <a:ext cx="3095625" cy="2592388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4" name="Line 17"/>
          <p:cNvSpPr>
            <a:spLocks noChangeShapeType="1"/>
          </p:cNvSpPr>
          <p:nvPr/>
        </p:nvSpPr>
        <p:spPr bwMode="auto">
          <a:xfrm flipV="1">
            <a:off x="2555875" y="270827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5" name="Line 18"/>
          <p:cNvSpPr>
            <a:spLocks noChangeShapeType="1"/>
          </p:cNvSpPr>
          <p:nvPr/>
        </p:nvSpPr>
        <p:spPr bwMode="auto">
          <a:xfrm flipV="1">
            <a:off x="2627313" y="522922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 flipV="1">
            <a:off x="5651500" y="2708275"/>
            <a:ext cx="863600" cy="8651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7" name="Rectangle 20"/>
          <p:cNvSpPr>
            <a:spLocks noChangeArrowheads="1"/>
          </p:cNvSpPr>
          <p:nvPr/>
        </p:nvSpPr>
        <p:spPr bwMode="auto">
          <a:xfrm>
            <a:off x="2555875" y="3573463"/>
            <a:ext cx="3095625" cy="2592387"/>
          </a:xfrm>
          <a:prstGeom prst="rect">
            <a:avLst/>
          </a:prstGeom>
          <a:noFill/>
          <a:ln w="762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8" name="Rectangle 21"/>
          <p:cNvSpPr>
            <a:spLocks noChangeArrowheads="1"/>
          </p:cNvSpPr>
          <p:nvPr/>
        </p:nvSpPr>
        <p:spPr bwMode="auto">
          <a:xfrm>
            <a:off x="3419475" y="2708275"/>
            <a:ext cx="3095625" cy="2592388"/>
          </a:xfrm>
          <a:prstGeom prst="rect">
            <a:avLst/>
          </a:prstGeom>
          <a:noFill/>
          <a:ln w="762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9" name="Line 22"/>
          <p:cNvSpPr>
            <a:spLocks noChangeShapeType="1"/>
          </p:cNvSpPr>
          <p:nvPr/>
        </p:nvSpPr>
        <p:spPr bwMode="auto">
          <a:xfrm flipV="1">
            <a:off x="2555875" y="2708275"/>
            <a:ext cx="863600" cy="8651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V="1">
            <a:off x="2555875" y="5300663"/>
            <a:ext cx="863600" cy="865187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481" name="Oval 31"/>
          <p:cNvSpPr>
            <a:spLocks noChangeArrowheads="1"/>
          </p:cNvSpPr>
          <p:nvPr/>
        </p:nvSpPr>
        <p:spPr bwMode="auto">
          <a:xfrm>
            <a:off x="3276600" y="2565400"/>
            <a:ext cx="288925" cy="287338"/>
          </a:xfrm>
          <a:prstGeom prst="ellipse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2" name="Oval 31"/>
          <p:cNvSpPr>
            <a:spLocks noChangeArrowheads="1"/>
          </p:cNvSpPr>
          <p:nvPr/>
        </p:nvSpPr>
        <p:spPr bwMode="auto">
          <a:xfrm>
            <a:off x="5500688" y="6000750"/>
            <a:ext cx="288925" cy="287338"/>
          </a:xfrm>
          <a:prstGeom prst="ellipse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3" name="Oval 31"/>
          <p:cNvSpPr>
            <a:spLocks noChangeArrowheads="1"/>
          </p:cNvSpPr>
          <p:nvPr/>
        </p:nvSpPr>
        <p:spPr bwMode="auto">
          <a:xfrm>
            <a:off x="6357938" y="5143500"/>
            <a:ext cx="288925" cy="287338"/>
          </a:xfrm>
          <a:prstGeom prst="ellipse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4" name="Oval 31"/>
          <p:cNvSpPr>
            <a:spLocks noChangeArrowheads="1"/>
          </p:cNvSpPr>
          <p:nvPr/>
        </p:nvSpPr>
        <p:spPr bwMode="auto">
          <a:xfrm>
            <a:off x="3286125" y="5143500"/>
            <a:ext cx="288925" cy="287338"/>
          </a:xfrm>
          <a:prstGeom prst="ellipse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5" name="Oval 31"/>
          <p:cNvSpPr>
            <a:spLocks noChangeArrowheads="1"/>
          </p:cNvSpPr>
          <p:nvPr/>
        </p:nvSpPr>
        <p:spPr bwMode="auto">
          <a:xfrm>
            <a:off x="2357438" y="6000750"/>
            <a:ext cx="288925" cy="287338"/>
          </a:xfrm>
          <a:prstGeom prst="ellipse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6" name="Oval 31"/>
          <p:cNvSpPr>
            <a:spLocks noChangeArrowheads="1"/>
          </p:cNvSpPr>
          <p:nvPr/>
        </p:nvSpPr>
        <p:spPr bwMode="auto">
          <a:xfrm>
            <a:off x="2357438" y="3429000"/>
            <a:ext cx="288925" cy="287338"/>
          </a:xfrm>
          <a:prstGeom prst="ellipse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5500688" y="3500438"/>
            <a:ext cx="288925" cy="287337"/>
          </a:xfrm>
          <a:prstGeom prst="ellipse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8" name="Oval 31"/>
          <p:cNvSpPr>
            <a:spLocks noChangeArrowheads="1"/>
          </p:cNvSpPr>
          <p:nvPr/>
        </p:nvSpPr>
        <p:spPr bwMode="auto">
          <a:xfrm>
            <a:off x="6357938" y="2571750"/>
            <a:ext cx="288925" cy="287338"/>
          </a:xfrm>
          <a:prstGeom prst="ellipse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9" name="Line 9"/>
          <p:cNvSpPr>
            <a:spLocks noChangeShapeType="1"/>
          </p:cNvSpPr>
          <p:nvPr/>
        </p:nvSpPr>
        <p:spPr bwMode="auto">
          <a:xfrm flipV="1">
            <a:off x="2627313" y="5445125"/>
            <a:ext cx="649287" cy="6429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2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497887" cy="576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Параллелепипед</a:t>
            </a:r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5651500" y="1412875"/>
            <a:ext cx="2808288" cy="374491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6357938" y="1412875"/>
            <a:ext cx="14287" cy="302418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6372225" y="4451350"/>
            <a:ext cx="2087563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 flipV="1">
            <a:off x="5665788" y="4437063"/>
            <a:ext cx="706437" cy="7207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4716463" y="4652963"/>
            <a:ext cx="935037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716463" y="4652963"/>
            <a:ext cx="3024187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4716463" y="2133600"/>
            <a:ext cx="935037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4716463" y="1412875"/>
            <a:ext cx="3671887" cy="3240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4716463" y="4437063"/>
            <a:ext cx="374332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V="1">
            <a:off x="4787900" y="4437063"/>
            <a:ext cx="1512888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4787900" y="1412875"/>
            <a:ext cx="1584325" cy="3168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5" name="Line 20"/>
          <p:cNvSpPr>
            <a:spLocks noChangeShapeType="1"/>
          </p:cNvSpPr>
          <p:nvPr/>
        </p:nvSpPr>
        <p:spPr bwMode="auto">
          <a:xfrm flipV="1">
            <a:off x="4787900" y="2133600"/>
            <a:ext cx="2952750" cy="2447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WordArt 21"/>
          <p:cNvSpPr>
            <a:spLocks noChangeArrowheads="1" noChangeShapeType="1" noTextEdit="1"/>
          </p:cNvSpPr>
          <p:nvPr/>
        </p:nvSpPr>
        <p:spPr bwMode="auto">
          <a:xfrm>
            <a:off x="3563938" y="4292600"/>
            <a:ext cx="1871662" cy="481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Вершины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3563938" y="3789363"/>
            <a:ext cx="1871662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вершин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0" y="1611313"/>
            <a:ext cx="360045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latin typeface="Monotype Corsiva" pitchFamily="66" charset="0"/>
              </a:rPr>
              <a:t>Из каждой вершины прямоугольного параллелепипеда выходят </a:t>
            </a:r>
            <a:r>
              <a:rPr lang="ru-RU" altLang="ru-RU" sz="2800" b="1">
                <a:solidFill>
                  <a:schemeClr val="accent2"/>
                </a:solidFill>
                <a:latin typeface="Monotype Corsiva" pitchFamily="66" charset="0"/>
              </a:rPr>
              <a:t>три ребра.</a:t>
            </a:r>
            <a:r>
              <a:rPr lang="ru-RU" altLang="ru-RU" sz="2800" b="1">
                <a:latin typeface="Monotype Corsiva" pitchFamily="66" charset="0"/>
              </a:rPr>
              <a:t> Длины этих ребер - </a:t>
            </a:r>
            <a:r>
              <a:rPr lang="ru-RU" altLang="ru-RU" sz="2800" b="1">
                <a:solidFill>
                  <a:schemeClr val="accent2"/>
                </a:solidFill>
                <a:latin typeface="Monotype Corsiva" pitchFamily="66" charset="0"/>
              </a:rPr>
              <a:t>длина, ширина и высота</a:t>
            </a:r>
            <a:r>
              <a:rPr lang="ru-RU" altLang="ru-RU" sz="2800" b="1">
                <a:latin typeface="Monotype Corsiva" pitchFamily="66" charset="0"/>
              </a:rPr>
              <a:t> прямоугольного параллелепипеда.</a:t>
            </a:r>
            <a:endParaRPr lang="ru-RU" altLang="ru-RU" sz="2800" b="1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20499" name="Picture 24" descr="1864200-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052513"/>
            <a:ext cx="151288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71472" y="500042"/>
            <a:ext cx="8072494" cy="1285884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eaLnBrk="0" hangingPunct="0">
              <a:defRPr/>
            </a:pPr>
            <a:r>
              <a:rPr lang="ru-RU" sz="4000" b="1" kern="0" dirty="0">
                <a:ln w="10160">
                  <a:solidFill>
                    <a:schemeClr val="accent1"/>
                  </a:solidFill>
                  <a:prstDash val="solid"/>
                </a:ln>
                <a:latin typeface="+mj-lt"/>
                <a:ea typeface="+mj-ea"/>
                <a:cs typeface="Angsana New" pitchFamily="18" charset="-34"/>
              </a:rPr>
              <a:t>Заполни магический квадрат.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28875" y="2214563"/>
          <a:ext cx="3714750" cy="378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  <a:gridCol w="1238250"/>
                <a:gridCol w="1238250"/>
              </a:tblGrid>
              <a:tr h="1262062">
                <a:tc>
                  <a:txBody>
                    <a:bodyPr/>
                    <a:lstStyle/>
                    <a:p>
                      <a:pPr algn="ctr"/>
                      <a:r>
                        <a:rPr lang="ru-RU" sz="4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4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F8A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4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4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FF0000"/>
                    </a:solidFill>
                  </a:tcPr>
                </a:tc>
              </a:tr>
              <a:tr h="1262062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3</a:t>
                      </a:r>
                      <a:endParaRPr lang="ru-RU" sz="4400" dirty="0"/>
                    </a:p>
                  </a:txBody>
                  <a:tcPr marL="91439" marR="91439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</a:tr>
              <a:tr h="1262062"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2</a:t>
                      </a:r>
                      <a:endParaRPr lang="ru-RU" sz="4400" dirty="0"/>
                    </a:p>
                  </a:txBody>
                  <a:tcPr marL="91439" marR="91439"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4762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ker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Людям  какой профессии в своей деятельности часто приходится строит параллелепипед?</a:t>
            </a:r>
            <a:r>
              <a:rPr lang="ru-RU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7" descr="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396081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262438"/>
            <a:ext cx="295275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fu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716338"/>
            <a:ext cx="251936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2"/>
          <p:cNvSpPr>
            <a:spLocks noChangeArrowheads="1" noChangeShapeType="1" noTextEdit="1"/>
          </p:cNvSpPr>
          <p:nvPr/>
        </p:nvSpPr>
        <p:spPr bwMode="auto">
          <a:xfrm>
            <a:off x="2987675" y="404813"/>
            <a:ext cx="3168650" cy="576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Куб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611188" y="1484313"/>
            <a:ext cx="3481387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latin typeface="Monotype Corsiva" pitchFamily="66" charset="0"/>
              </a:rPr>
              <a:t>Прямоугольный параллелепипед, </a:t>
            </a:r>
            <a:r>
              <a:rPr lang="ru-RU" altLang="ru-RU" sz="3200" b="1">
                <a:solidFill>
                  <a:schemeClr val="accent2"/>
                </a:solidFill>
                <a:latin typeface="Monotype Corsiva" pitchFamily="66" charset="0"/>
              </a:rPr>
              <a:t>все ребра</a:t>
            </a:r>
            <a:r>
              <a:rPr lang="ru-RU" altLang="ru-RU" sz="3200" b="1">
                <a:latin typeface="Monotype Corsiva" pitchFamily="66" charset="0"/>
              </a:rPr>
              <a:t> которого равны, называется </a:t>
            </a:r>
            <a:r>
              <a:rPr lang="ru-RU" altLang="ru-RU" sz="3200" b="1">
                <a:solidFill>
                  <a:schemeClr val="accent2"/>
                </a:solidFill>
                <a:latin typeface="Monotype Corsiva" pitchFamily="66" charset="0"/>
              </a:rPr>
              <a:t>кубом. </a:t>
            </a:r>
          </a:p>
          <a:p>
            <a:pPr eaLnBrk="1" hangingPunct="1"/>
            <a:r>
              <a:rPr lang="ru-RU" altLang="ru-RU" sz="3200" b="1">
                <a:latin typeface="Monotype Corsiva" pitchFamily="66" charset="0"/>
              </a:rPr>
              <a:t>Все </a:t>
            </a:r>
            <a:r>
              <a:rPr lang="ru-RU" altLang="ru-RU" sz="3200" b="1">
                <a:solidFill>
                  <a:schemeClr val="accent2"/>
                </a:solidFill>
                <a:latin typeface="Monotype Corsiva" pitchFamily="66" charset="0"/>
              </a:rPr>
              <a:t>грани куба</a:t>
            </a:r>
            <a:r>
              <a:rPr lang="ru-RU" altLang="ru-RU" sz="3200" b="1">
                <a:latin typeface="Monotype Corsiva" pitchFamily="66" charset="0"/>
              </a:rPr>
              <a:t> - равные </a:t>
            </a:r>
            <a:r>
              <a:rPr lang="ru-RU" altLang="ru-RU" sz="3200" b="1">
                <a:solidFill>
                  <a:schemeClr val="accent2"/>
                </a:solidFill>
                <a:latin typeface="Monotype Corsiva" pitchFamily="66" charset="0"/>
              </a:rPr>
              <a:t>квадраты.</a:t>
            </a:r>
            <a:r>
              <a:rPr lang="ru-RU" altLang="ru-RU" sz="3200" b="1">
                <a:latin typeface="Monotype Corsiva" pitchFamily="66" charset="0"/>
              </a:rPr>
              <a:t> </a:t>
            </a:r>
          </a:p>
        </p:txBody>
      </p:sp>
      <p:sp>
        <p:nvSpPr>
          <p:cNvPr id="22533" name="AutoShape 8"/>
          <p:cNvSpPr>
            <a:spLocks noChangeArrowheads="1"/>
          </p:cNvSpPr>
          <p:nvPr/>
        </p:nvSpPr>
        <p:spPr bwMode="auto">
          <a:xfrm>
            <a:off x="5076825" y="1989138"/>
            <a:ext cx="3382963" cy="32385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>
            <a:off x="5867400" y="1989138"/>
            <a:ext cx="28575" cy="24479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5" name="Line 10"/>
          <p:cNvSpPr>
            <a:spLocks noChangeShapeType="1"/>
          </p:cNvSpPr>
          <p:nvPr/>
        </p:nvSpPr>
        <p:spPr bwMode="auto">
          <a:xfrm flipV="1">
            <a:off x="5867400" y="4408488"/>
            <a:ext cx="2665413" cy="4286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6" name="Line 12"/>
          <p:cNvSpPr>
            <a:spLocks noChangeShapeType="1"/>
          </p:cNvSpPr>
          <p:nvPr/>
        </p:nvSpPr>
        <p:spPr bwMode="auto">
          <a:xfrm flipV="1">
            <a:off x="5046663" y="4437063"/>
            <a:ext cx="863600" cy="792162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7" name="WordArt 13"/>
          <p:cNvSpPr>
            <a:spLocks noChangeArrowheads="1" noChangeShapeType="1" noTextEdit="1"/>
          </p:cNvSpPr>
          <p:nvPr/>
        </p:nvSpPr>
        <p:spPr bwMode="auto">
          <a:xfrm>
            <a:off x="6300788" y="5373688"/>
            <a:ext cx="244475" cy="265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22538" name="WordArt 14"/>
          <p:cNvSpPr>
            <a:spLocks noChangeArrowheads="1" noChangeShapeType="1" noTextEdit="1"/>
          </p:cNvSpPr>
          <p:nvPr/>
        </p:nvSpPr>
        <p:spPr bwMode="auto">
          <a:xfrm>
            <a:off x="4643438" y="3716338"/>
            <a:ext cx="244475" cy="265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22539" name="WordArt 15"/>
          <p:cNvSpPr>
            <a:spLocks noChangeArrowheads="1" noChangeShapeType="1" noTextEdit="1"/>
          </p:cNvSpPr>
          <p:nvPr/>
        </p:nvSpPr>
        <p:spPr bwMode="auto">
          <a:xfrm>
            <a:off x="8243888" y="4797425"/>
            <a:ext cx="244475" cy="2651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22540" name="WordArt 16"/>
          <p:cNvSpPr>
            <a:spLocks noChangeArrowheads="1" noChangeShapeType="1" noTextEdit="1"/>
          </p:cNvSpPr>
          <p:nvPr/>
        </p:nvSpPr>
        <p:spPr bwMode="auto">
          <a:xfrm>
            <a:off x="6011863" y="3213100"/>
            <a:ext cx="244475" cy="2651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pic>
        <p:nvPicPr>
          <p:cNvPr id="14" name="Picture 19" descr="Модель куба (VRML)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941888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Куб (JPEG)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476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D:\презентации\для создания презентаций\рисованные пейзажи фоны\17017c833035t.jpg"/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14375" y="785813"/>
            <a:ext cx="1285875" cy="1428750"/>
          </a:xfrm>
          <a:prstGeom prst="rect">
            <a:avLst/>
          </a:prstGeom>
          <a:solidFill>
            <a:srgbClr val="15B333"/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3500438" y="2071688"/>
            <a:ext cx="2071687" cy="2214562"/>
          </a:xfrm>
          <a:prstGeom prst="ellipse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" name="Куб 15"/>
          <p:cNvSpPr>
            <a:spLocks noChangeArrowheads="1"/>
          </p:cNvSpPr>
          <p:nvPr/>
        </p:nvSpPr>
        <p:spPr bwMode="auto">
          <a:xfrm>
            <a:off x="6215063" y="785813"/>
            <a:ext cx="1928812" cy="2000250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214438" y="3857625"/>
            <a:ext cx="2205037" cy="1428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Куб 17"/>
          <p:cNvSpPr>
            <a:spLocks noChangeArrowheads="1"/>
          </p:cNvSpPr>
          <p:nvPr/>
        </p:nvSpPr>
        <p:spPr bwMode="auto">
          <a:xfrm>
            <a:off x="6500813" y="4071938"/>
            <a:ext cx="1216025" cy="2143125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9" name="школ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презентации\для создания презентаций\Анимационные картинки\ptah7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928813"/>
            <a:ext cx="12001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D:\презентации\для создания презентаций\Анимационные картинки\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500688"/>
            <a:ext cx="185737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презентации\для создания презентаций\Анимационные картинки\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500688"/>
            <a:ext cx="185737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D:\презентации\для создания презентаций\Анимационные картинки\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572125"/>
            <a:ext cx="18573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D:\презентации\для создания презентаций\Анимационные картинки\48464139_789_thumb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0"/>
            <a:ext cx="192881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презентации\для создания презентаций\Анимационные картинки\19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1365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038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4462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357438" y="2214563"/>
            <a:ext cx="5143500" cy="157003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/>
              <a:t>Будьте здоровы!</a:t>
            </a:r>
          </a:p>
          <a:p>
            <a:pPr eaLnBrk="1" hangingPunct="1"/>
            <a:r>
              <a:rPr lang="ru-RU" altLang="ru-RU" sz="4800"/>
              <a:t>Берегите зрение!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56 0.09227 C 0.38993 0.03029 0.45746 -0.05851 0.53767 -0.05851 C 0.65642 -0.05851 0.75312 0.03399 0.75312 0.15078 C 0.75312 0.18848 0.74357 0.22317 0.72396 0.25416 C 0.72725 0.25416 0.35156 0.71785 0.35156 0.72155 C 0.35156 0.71785 -0.02448 0.25416 -0.02118 0.25416 C -0.0408 0.22317 -0.05 0.18848 -0.05 0.15078 C -0.05 0.03399 0.04635 -0.05851 0.1684 -0.05851 C 0.24548 -0.05851 0.31284 0.03029 0.35156 0.09227 Z " pathEditMode="relative" rAng="0" ptsTypes="fffffffff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65 -0.10404 C -0.07292 -0.33248 0.08559 -0.4763 0.26232 -0.4763 C 0.43854 -0.4763 0.59704 -0.33248 0.70329 -0.10404 C 0.59704 0.1244 0.43854 0.26868 0.26232 0.26868 C 0.08559 0.26868 -0.07292 0.1244 -0.17865 -0.10404 Z " pathEditMode="relative" rAng="0" ptsTypes="fffff">
                                      <p:cBhvr>
                                        <p:cTn id="2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3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6" presetID="4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23682E-6 C 0.02378 0.02937 0.05087 0.05874 0.06285 0.09597 C 0.07482 0.13644 0.08107 0.18455 0.0868 0.23242 C 0.09305 0.28052 0.0868 0.32099 0.08107 0.36517 C 0.07482 0.4061 0.06597 0.4505 0.04462 0.48704 C 0.02691 0.52405 -0.0033 0.55365 -0.03594 0.57608 C -0.06615 0.59782 -0.10191 0.61262 -0.13785 0.62025 C -0.17361 0.62742 -0.20972 0.62742 -0.24288 0.62025 C -0.27882 0.61262 -0.31129 0.59389 -0.33837 0.56452 C -0.36528 0.53885 -0.38924 0.50555 -0.40122 0.46507 C -0.41632 0.42807 -0.42205 0.37673 -0.42205 0.3358 C -0.42535 0.29532 -0.42205 0.24722 -0.40695 0.20698 C -0.39236 0.16975 -0.36528 0.14014 -0.32952 0.12557 C -0.29323 0.1147 -0.25729 0.12927 -0.23351 0.15494 C -0.21268 0.18062 -0.19757 0.22155 -0.19445 0.26896 C -0.19445 0.31706 -0.19757 0.36124 -0.21268 0.39847 C -0.22761 0.4357 -0.22465 0.44264 -0.2842 0.49075 C -0.33837 0.54278 -0.39236 0.52798 -0.42535 0.53122 C -0.45799 0.53122 -0.48472 0.51642 -0.51771 0.50161 C -0.55399 0.48381 -0.58368 0.4505 -0.60486 0.4209 C -0.6257 0.39153 -0.63455 0.3543 -0.64653 0.29532 C -0.65504 0.23635 -0.65504 0.20698 -0.65504 0.16211 C -0.65504 0.11771 -0.65504 0.07354 -0.65504 0.02937 " pathEditMode="relative" rAng="0" ptsTypes="fffffffffffffffffffffff">
                                      <p:cBhvr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7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51" presetID="5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1908 C 0.00399 -0.40912 -0.11719 -0.59806 -0.27899 -0.61124 C -0.43385 -0.62743 -0.57882 -0.48104 -0.58837 -0.26897 C -0.60035 -0.07378 -0.49896 0.10915 -0.35382 0.12211 C -0.22101 0.13182 -0.09549 0.0111 -0.08559 -0.17091 C -0.07604 -0.33742 -0.16059 -0.49399 -0.28368 -0.50694 C -0.3974 -0.51666 -0.50399 -0.41536 -0.51111 -0.26272 C -0.5184 -0.12581 -0.45069 0.00786 -0.34913 0.01457 C -0.25729 0.02428 -0.17031 -0.05389 -0.16285 -0.17785 C -0.15816 -0.28863 -0.20885 -0.39616 -0.28871 -0.40241 C -0.35868 -0.40912 -0.42899 -0.35037 -0.43385 -0.25579 C -0.43854 -0.17438 -0.40243 -0.09621 -0.3441 -0.0895 C -0.29583 -0.08326 -0.24531 -0.11888 -0.24253 -0.18409 C -0.23785 -0.23659 -0.25729 -0.29209 -0.2934 -0.29834 C -0.32257 -0.29834 -0.35156 -0.28516 -0.35625 -0.24954 C -0.35868 -0.22641 -0.35382 -0.20375 -0.33941 -0.19427 C -0.33229 -0.1908 -0.32743 -0.1908 -0.32014 -0.19427 " pathEditMode="relative" rAng="0" ptsTypes="fffffffffffffffff">
                                      <p:cBhvr>
                                        <p:cTn id="5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4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7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66" presetID="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88 -0.24677 L 0.22274 -0.24677 L 0.35052 0.40379 L -0.38976 0.40379 L -0.27188 -0.24677 Z " pathEditMode="relative" rAng="0" ptsTypes="FFFFF">
                                      <p:cBhvr>
                                        <p:cTn id="6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6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8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2948E-6 L -0.8191 -0.0314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1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74746E-6 L 0.90157 0.1154 " pathEditMode="relative" ptsTypes="AA">
                                      <p:cBhvr>
                                        <p:cTn id="11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126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4185 C 0.01007 -0.06613 0.02431 -0.16856 0.05226 -0.16856 C 0.08403 -0.16856 0.09497 -0.06613 0.10521 0.04185 C 0.11945 0.16161 0.12969 0.28185 0.16493 0.28185 C 0.19688 0.28185 0.20695 0.16161 0.22118 0.04185 C 0.22778 -0.06613 0.24184 -0.16856 0.27344 -0.16856 C 0.30157 -0.16856 0.31545 -0.06613 0.32657 0.04185 C 0.33698 0.16161 0.35087 0.28185 0.38264 0.28185 C 0.41441 0.28185 0.43872 0.04185 0.43872 0.04277 C 0.44896 -0.06613 0.46007 -0.16856 0.49115 -0.16856 C 0.52275 -0.16856 0.53368 -0.06613 0.54427 0.04185 C 0.55816 0.16161 0.56823 0.28185 0.604 0.28185 C 0.63542 0.28185 0.64601 0.16161 0.65625 0.04185 C 0.67014 -0.06613 0.68056 -0.16856 0.7125 -0.16856 C 0.74028 -0.16856 0.75452 -0.06613 0.76545 0.04185 C 0.7757 0.16161 0.78993 0.28185 0.82153 0.28185 C 0.85313 0.28185 0.86354 0.16161 0.87778 0.04185 " pathEditMode="relative" rAng="0" ptsTypes="fffffffffffffffff">
                                      <p:cBhvr>
                                        <p:cTn id="12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39750" y="333375"/>
            <a:ext cx="8401050" cy="863600"/>
          </a:xfrm>
          <a:prstGeom prst="rect">
            <a:avLst/>
          </a:prstGeom>
          <a:solidFill>
            <a:srgbClr val="FFFF66"/>
          </a:solidFill>
        </p:spPr>
        <p:txBody>
          <a:bodyPr/>
          <a:lstStyle/>
          <a:p>
            <a:pPr algn="ctr">
              <a:defRPr/>
            </a:pPr>
            <a:r>
              <a:rPr lang="ru-RU" sz="3600" kern="0" dirty="0">
                <a:latin typeface="+mj-lt"/>
                <a:ea typeface="+mj-ea"/>
                <a:cs typeface="+mj-cs"/>
              </a:rPr>
              <a:t> </a:t>
            </a:r>
            <a:r>
              <a:rPr lang="ru-RU" sz="3600" kern="0" dirty="0">
                <a:latin typeface="Times New Roman" pitchFamily="18" charset="0"/>
                <a:ea typeface="+mj-ea"/>
                <a:cs typeface="Times New Roman" pitchFamily="18" charset="0"/>
              </a:rPr>
              <a:t>Работа по учебнику (№2, с. 25) </a:t>
            </a: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2555875" y="3573463"/>
            <a:ext cx="3097213" cy="2592387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449500" prstMaterial="legacyWirefram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wrap="none" anchor="ctr">
            <a:flatTx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555875" y="3573463"/>
            <a:ext cx="3095625" cy="2592387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419475" y="2708275"/>
            <a:ext cx="3095625" cy="2592388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4" name="Line 6"/>
          <p:cNvSpPr>
            <a:spLocks noChangeShapeType="1"/>
          </p:cNvSpPr>
          <p:nvPr/>
        </p:nvSpPr>
        <p:spPr bwMode="auto">
          <a:xfrm flipV="1">
            <a:off x="2555875" y="270827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5" name="Line 7"/>
          <p:cNvSpPr>
            <a:spLocks noChangeShapeType="1"/>
          </p:cNvSpPr>
          <p:nvPr/>
        </p:nvSpPr>
        <p:spPr bwMode="auto">
          <a:xfrm flipV="1">
            <a:off x="2555875" y="270827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6" name="Line 8"/>
          <p:cNvSpPr>
            <a:spLocks noChangeShapeType="1"/>
          </p:cNvSpPr>
          <p:nvPr/>
        </p:nvSpPr>
        <p:spPr bwMode="auto">
          <a:xfrm flipV="1">
            <a:off x="5651500" y="270827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7" name="Line 9"/>
          <p:cNvSpPr>
            <a:spLocks noChangeShapeType="1"/>
          </p:cNvSpPr>
          <p:nvPr/>
        </p:nvSpPr>
        <p:spPr bwMode="auto">
          <a:xfrm flipV="1">
            <a:off x="5643563" y="5286375"/>
            <a:ext cx="863600" cy="8651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8" name="Line 10"/>
          <p:cNvSpPr>
            <a:spLocks noChangeShapeType="1"/>
          </p:cNvSpPr>
          <p:nvPr/>
        </p:nvSpPr>
        <p:spPr bwMode="auto">
          <a:xfrm flipV="1">
            <a:off x="2627313" y="522922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9" name="Rectangle 11"/>
          <p:cNvSpPr>
            <a:spLocks noChangeArrowheads="1"/>
          </p:cNvSpPr>
          <p:nvPr/>
        </p:nvSpPr>
        <p:spPr bwMode="auto">
          <a:xfrm>
            <a:off x="2555875" y="3573463"/>
            <a:ext cx="3095625" cy="2592387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90" name="Rectangle 12"/>
          <p:cNvSpPr>
            <a:spLocks noChangeArrowheads="1"/>
          </p:cNvSpPr>
          <p:nvPr/>
        </p:nvSpPr>
        <p:spPr bwMode="auto">
          <a:xfrm>
            <a:off x="3419475" y="2708275"/>
            <a:ext cx="3095625" cy="2592388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91" name="Line 13"/>
          <p:cNvSpPr>
            <a:spLocks noChangeShapeType="1"/>
          </p:cNvSpPr>
          <p:nvPr/>
        </p:nvSpPr>
        <p:spPr bwMode="auto">
          <a:xfrm flipV="1">
            <a:off x="2555875" y="270827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2" name="Line 14"/>
          <p:cNvSpPr>
            <a:spLocks noChangeShapeType="1"/>
          </p:cNvSpPr>
          <p:nvPr/>
        </p:nvSpPr>
        <p:spPr bwMode="auto">
          <a:xfrm flipV="1">
            <a:off x="2627313" y="522922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3" name="Rectangle 15"/>
          <p:cNvSpPr>
            <a:spLocks noChangeArrowheads="1"/>
          </p:cNvSpPr>
          <p:nvPr/>
        </p:nvSpPr>
        <p:spPr bwMode="auto">
          <a:xfrm>
            <a:off x="2555875" y="3573463"/>
            <a:ext cx="3095625" cy="2592387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94" name="Rectangle 16"/>
          <p:cNvSpPr>
            <a:spLocks noChangeArrowheads="1"/>
          </p:cNvSpPr>
          <p:nvPr/>
        </p:nvSpPr>
        <p:spPr bwMode="auto">
          <a:xfrm>
            <a:off x="3419475" y="2708275"/>
            <a:ext cx="3095625" cy="2592388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95" name="Line 17"/>
          <p:cNvSpPr>
            <a:spLocks noChangeShapeType="1"/>
          </p:cNvSpPr>
          <p:nvPr/>
        </p:nvSpPr>
        <p:spPr bwMode="auto">
          <a:xfrm flipV="1">
            <a:off x="2555875" y="270827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6" name="Line 18"/>
          <p:cNvSpPr>
            <a:spLocks noChangeShapeType="1"/>
          </p:cNvSpPr>
          <p:nvPr/>
        </p:nvSpPr>
        <p:spPr bwMode="auto">
          <a:xfrm flipV="1">
            <a:off x="2627313" y="5229225"/>
            <a:ext cx="86360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7" name="Line 19"/>
          <p:cNvSpPr>
            <a:spLocks noChangeShapeType="1"/>
          </p:cNvSpPr>
          <p:nvPr/>
        </p:nvSpPr>
        <p:spPr bwMode="auto">
          <a:xfrm flipV="1">
            <a:off x="5651500" y="2708275"/>
            <a:ext cx="863600" cy="8651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8" name="Rectangle 20"/>
          <p:cNvSpPr>
            <a:spLocks noChangeArrowheads="1"/>
          </p:cNvSpPr>
          <p:nvPr/>
        </p:nvSpPr>
        <p:spPr bwMode="auto">
          <a:xfrm>
            <a:off x="2555875" y="3573463"/>
            <a:ext cx="3095625" cy="2592387"/>
          </a:xfrm>
          <a:prstGeom prst="rect">
            <a:avLst/>
          </a:prstGeom>
          <a:noFill/>
          <a:ln w="762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99" name="Rectangle 21"/>
          <p:cNvSpPr>
            <a:spLocks noChangeArrowheads="1"/>
          </p:cNvSpPr>
          <p:nvPr/>
        </p:nvSpPr>
        <p:spPr bwMode="auto">
          <a:xfrm>
            <a:off x="3419475" y="2708275"/>
            <a:ext cx="3095625" cy="2592388"/>
          </a:xfrm>
          <a:prstGeom prst="rect">
            <a:avLst/>
          </a:prstGeom>
          <a:noFill/>
          <a:ln w="762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0" name="Line 22"/>
          <p:cNvSpPr>
            <a:spLocks noChangeShapeType="1"/>
          </p:cNvSpPr>
          <p:nvPr/>
        </p:nvSpPr>
        <p:spPr bwMode="auto">
          <a:xfrm flipV="1">
            <a:off x="2555875" y="2708275"/>
            <a:ext cx="863600" cy="8651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V="1">
            <a:off x="2555875" y="5300663"/>
            <a:ext cx="863600" cy="865187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3276600" y="2565400"/>
            <a:ext cx="288925" cy="287338"/>
          </a:xfrm>
          <a:prstGeom prst="ellipse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3" name="Oval 31"/>
          <p:cNvSpPr>
            <a:spLocks noChangeArrowheads="1"/>
          </p:cNvSpPr>
          <p:nvPr/>
        </p:nvSpPr>
        <p:spPr bwMode="auto">
          <a:xfrm>
            <a:off x="5500688" y="6000750"/>
            <a:ext cx="288925" cy="287338"/>
          </a:xfrm>
          <a:prstGeom prst="ellipse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4" name="Oval 31"/>
          <p:cNvSpPr>
            <a:spLocks noChangeArrowheads="1"/>
          </p:cNvSpPr>
          <p:nvPr/>
        </p:nvSpPr>
        <p:spPr bwMode="auto">
          <a:xfrm>
            <a:off x="6357938" y="5143500"/>
            <a:ext cx="288925" cy="287338"/>
          </a:xfrm>
          <a:prstGeom prst="ellipse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5" name="Oval 31"/>
          <p:cNvSpPr>
            <a:spLocks noChangeArrowheads="1"/>
          </p:cNvSpPr>
          <p:nvPr/>
        </p:nvSpPr>
        <p:spPr bwMode="auto">
          <a:xfrm>
            <a:off x="3286125" y="5143500"/>
            <a:ext cx="288925" cy="287338"/>
          </a:xfrm>
          <a:prstGeom prst="ellipse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6" name="Oval 31"/>
          <p:cNvSpPr>
            <a:spLocks noChangeArrowheads="1"/>
          </p:cNvSpPr>
          <p:nvPr/>
        </p:nvSpPr>
        <p:spPr bwMode="auto">
          <a:xfrm>
            <a:off x="2357438" y="6000750"/>
            <a:ext cx="288925" cy="287338"/>
          </a:xfrm>
          <a:prstGeom prst="ellipse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2357438" y="3429000"/>
            <a:ext cx="288925" cy="287338"/>
          </a:xfrm>
          <a:prstGeom prst="ellipse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8" name="Oval 31"/>
          <p:cNvSpPr>
            <a:spLocks noChangeArrowheads="1"/>
          </p:cNvSpPr>
          <p:nvPr/>
        </p:nvSpPr>
        <p:spPr bwMode="auto">
          <a:xfrm>
            <a:off x="5500688" y="3500438"/>
            <a:ext cx="288925" cy="287337"/>
          </a:xfrm>
          <a:prstGeom prst="ellipse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9" name="Oval 31"/>
          <p:cNvSpPr>
            <a:spLocks noChangeArrowheads="1"/>
          </p:cNvSpPr>
          <p:nvPr/>
        </p:nvSpPr>
        <p:spPr bwMode="auto">
          <a:xfrm>
            <a:off x="6357938" y="2571750"/>
            <a:ext cx="288925" cy="287338"/>
          </a:xfrm>
          <a:prstGeom prst="ellipse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10" name="TextBox 79"/>
          <p:cNvSpPr txBox="1">
            <a:spLocks noChangeArrowheads="1"/>
          </p:cNvSpPr>
          <p:nvPr/>
        </p:nvSpPr>
        <p:spPr bwMode="auto">
          <a:xfrm>
            <a:off x="6804025" y="4797425"/>
            <a:ext cx="504825" cy="5222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800"/>
              <a:t>E</a:t>
            </a:r>
            <a:endParaRPr lang="ru-RU" altLang="ru-RU" sz="2800"/>
          </a:p>
        </p:txBody>
      </p:sp>
      <p:sp>
        <p:nvSpPr>
          <p:cNvPr id="24611" name="TextBox 80"/>
          <p:cNvSpPr txBox="1">
            <a:spLocks noChangeArrowheads="1"/>
          </p:cNvSpPr>
          <p:nvPr/>
        </p:nvSpPr>
        <p:spPr bwMode="auto">
          <a:xfrm>
            <a:off x="5867400" y="3500438"/>
            <a:ext cx="576263" cy="52387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800"/>
              <a:t>K</a:t>
            </a:r>
            <a:endParaRPr lang="ru-RU" altLang="ru-RU" sz="2800"/>
          </a:p>
        </p:txBody>
      </p:sp>
      <p:sp>
        <p:nvSpPr>
          <p:cNvPr id="24612" name="TextBox 81"/>
          <p:cNvSpPr txBox="1">
            <a:spLocks noChangeArrowheads="1"/>
          </p:cNvSpPr>
          <p:nvPr/>
        </p:nvSpPr>
        <p:spPr bwMode="auto">
          <a:xfrm>
            <a:off x="6804025" y="2276475"/>
            <a:ext cx="576263" cy="52387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800"/>
              <a:t>D</a:t>
            </a:r>
            <a:endParaRPr lang="ru-RU" altLang="ru-RU" sz="2800"/>
          </a:p>
        </p:txBody>
      </p:sp>
      <p:sp>
        <p:nvSpPr>
          <p:cNvPr id="24613" name="TextBox 82"/>
          <p:cNvSpPr txBox="1">
            <a:spLocks noChangeArrowheads="1"/>
          </p:cNvSpPr>
          <p:nvPr/>
        </p:nvSpPr>
        <p:spPr bwMode="auto">
          <a:xfrm>
            <a:off x="3708400" y="4581525"/>
            <a:ext cx="576263" cy="5222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800"/>
              <a:t>M</a:t>
            </a:r>
            <a:endParaRPr lang="ru-RU" altLang="ru-RU" sz="2800"/>
          </a:p>
        </p:txBody>
      </p:sp>
      <p:sp>
        <p:nvSpPr>
          <p:cNvPr id="24614" name="TextBox 83"/>
          <p:cNvSpPr txBox="1">
            <a:spLocks noChangeArrowheads="1"/>
          </p:cNvSpPr>
          <p:nvPr/>
        </p:nvSpPr>
        <p:spPr bwMode="auto">
          <a:xfrm>
            <a:off x="6011863" y="5949950"/>
            <a:ext cx="504825" cy="5222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800"/>
              <a:t>F</a:t>
            </a:r>
            <a:endParaRPr lang="ru-RU" altLang="ru-RU" sz="2800"/>
          </a:p>
        </p:txBody>
      </p:sp>
      <p:sp>
        <p:nvSpPr>
          <p:cNvPr id="24615" name="TextBox 84"/>
          <p:cNvSpPr txBox="1">
            <a:spLocks noChangeArrowheads="1"/>
          </p:cNvSpPr>
          <p:nvPr/>
        </p:nvSpPr>
        <p:spPr bwMode="auto">
          <a:xfrm>
            <a:off x="2555875" y="2060575"/>
            <a:ext cx="647700" cy="52387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/>
              <a:t>С</a:t>
            </a:r>
          </a:p>
        </p:txBody>
      </p:sp>
      <p:sp>
        <p:nvSpPr>
          <p:cNvPr id="24616" name="TextBox 85"/>
          <p:cNvSpPr txBox="1">
            <a:spLocks noChangeArrowheads="1"/>
          </p:cNvSpPr>
          <p:nvPr/>
        </p:nvSpPr>
        <p:spPr bwMode="auto">
          <a:xfrm>
            <a:off x="1619250" y="3284538"/>
            <a:ext cx="576263" cy="52387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/>
              <a:t>В</a:t>
            </a:r>
          </a:p>
        </p:txBody>
      </p:sp>
      <p:sp>
        <p:nvSpPr>
          <p:cNvPr id="24617" name="TextBox 86"/>
          <p:cNvSpPr txBox="1">
            <a:spLocks noChangeArrowheads="1"/>
          </p:cNvSpPr>
          <p:nvPr/>
        </p:nvSpPr>
        <p:spPr bwMode="auto">
          <a:xfrm>
            <a:off x="1692275" y="5732463"/>
            <a:ext cx="503238" cy="52387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/>
              <a:t>А</a:t>
            </a:r>
          </a:p>
        </p:txBody>
      </p:sp>
      <p:sp>
        <p:nvSpPr>
          <p:cNvPr id="24618" name="Line 9"/>
          <p:cNvSpPr>
            <a:spLocks noChangeShapeType="1"/>
          </p:cNvSpPr>
          <p:nvPr/>
        </p:nvSpPr>
        <p:spPr bwMode="auto">
          <a:xfrm flipV="1">
            <a:off x="2627313" y="5445125"/>
            <a:ext cx="720725" cy="7207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43750" y="428625"/>
            <a:ext cx="1262063" cy="904875"/>
            <a:chOff x="3735" y="720"/>
            <a:chExt cx="795" cy="570"/>
          </a:xfrm>
        </p:grpSpPr>
        <p:sp>
          <p:nvSpPr>
            <p:cNvPr id="4135" name="Oval 5"/>
            <p:cNvSpPr>
              <a:spLocks noChangeArrowheads="1"/>
            </p:cNvSpPr>
            <p:nvPr/>
          </p:nvSpPr>
          <p:spPr bwMode="auto">
            <a:xfrm>
              <a:off x="3735" y="720"/>
              <a:ext cx="528" cy="57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3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368" y="81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?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29250" y="500063"/>
            <a:ext cx="1219200" cy="762000"/>
            <a:chOff x="2610" y="720"/>
            <a:chExt cx="768" cy="480"/>
          </a:xfrm>
        </p:grpSpPr>
        <p:sp>
          <p:nvSpPr>
            <p:cNvPr id="4133" name="Rectangle 8"/>
            <p:cNvSpPr>
              <a:spLocks noChangeArrowheads="1"/>
            </p:cNvSpPr>
            <p:nvPr/>
          </p:nvSpPr>
          <p:spPr bwMode="auto">
            <a:xfrm>
              <a:off x="2610" y="720"/>
              <a:ext cx="462" cy="48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3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216" y="864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?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29000" y="428625"/>
            <a:ext cx="1309688" cy="838200"/>
            <a:chOff x="1305" y="765"/>
            <a:chExt cx="825" cy="528"/>
          </a:xfrm>
        </p:grpSpPr>
        <p:sp>
          <p:nvSpPr>
            <p:cNvPr id="4131" name="AutoShape 11"/>
            <p:cNvSpPr>
              <a:spLocks noChangeArrowheads="1"/>
            </p:cNvSpPr>
            <p:nvPr/>
          </p:nvSpPr>
          <p:spPr bwMode="auto">
            <a:xfrm>
              <a:off x="1305" y="765"/>
              <a:ext cx="591" cy="52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3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968" y="864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?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85813" y="2214563"/>
            <a:ext cx="4148137" cy="1000125"/>
            <a:chOff x="495" y="1395"/>
            <a:chExt cx="2613" cy="630"/>
          </a:xfrm>
        </p:grpSpPr>
        <p:sp>
          <p:nvSpPr>
            <p:cNvPr id="4127" name="AutoShape 14"/>
            <p:cNvSpPr>
              <a:spLocks noChangeArrowheads="1"/>
            </p:cNvSpPr>
            <p:nvPr/>
          </p:nvSpPr>
          <p:spPr bwMode="auto">
            <a:xfrm>
              <a:off x="1530" y="1485"/>
              <a:ext cx="528" cy="540"/>
            </a:xfrm>
            <a:prstGeom prst="triangle">
              <a:avLst>
                <a:gd name="adj" fmla="val 4842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8" name="Oval 15"/>
            <p:cNvSpPr>
              <a:spLocks noChangeArrowheads="1"/>
            </p:cNvSpPr>
            <p:nvPr/>
          </p:nvSpPr>
          <p:spPr bwMode="auto">
            <a:xfrm>
              <a:off x="495" y="1395"/>
              <a:ext cx="558" cy="61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9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152" y="1536"/>
              <a:ext cx="288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13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784" y="1536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85813" y="3643313"/>
            <a:ext cx="4248150" cy="857250"/>
            <a:chOff x="480" y="2259"/>
            <a:chExt cx="2676" cy="540"/>
          </a:xfrm>
        </p:grpSpPr>
        <p:sp>
          <p:nvSpPr>
            <p:cNvPr id="4124" name="AutoShape 22"/>
            <p:cNvSpPr>
              <a:spLocks noChangeArrowheads="1"/>
            </p:cNvSpPr>
            <p:nvPr/>
          </p:nvSpPr>
          <p:spPr bwMode="auto">
            <a:xfrm>
              <a:off x="480" y="2304"/>
              <a:ext cx="528" cy="495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5" name="Rectangle 23"/>
            <p:cNvSpPr>
              <a:spLocks noChangeArrowheads="1"/>
            </p:cNvSpPr>
            <p:nvPr/>
          </p:nvSpPr>
          <p:spPr bwMode="auto">
            <a:xfrm>
              <a:off x="1605" y="2259"/>
              <a:ext cx="459" cy="47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832" y="2352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785813" y="5072063"/>
            <a:ext cx="4229100" cy="785812"/>
            <a:chOff x="540" y="3195"/>
            <a:chExt cx="2664" cy="495"/>
          </a:xfrm>
        </p:grpSpPr>
        <p:sp>
          <p:nvSpPr>
            <p:cNvPr id="4119" name="Rectangle 30"/>
            <p:cNvSpPr>
              <a:spLocks noChangeArrowheads="1"/>
            </p:cNvSpPr>
            <p:nvPr/>
          </p:nvSpPr>
          <p:spPr bwMode="auto">
            <a:xfrm>
              <a:off x="540" y="3195"/>
              <a:ext cx="450" cy="4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0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200" y="3312"/>
              <a:ext cx="288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121" name="WordArt 33"/>
            <p:cNvSpPr>
              <a:spLocks noChangeArrowheads="1" noChangeShapeType="1" noTextEdit="1"/>
            </p:cNvSpPr>
            <p:nvPr/>
          </p:nvSpPr>
          <p:spPr bwMode="auto">
            <a:xfrm rot="-5400000">
              <a:off x="2424" y="3240"/>
              <a:ext cx="48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1026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880" y="3264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3600" b="1" i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1</a:t>
              </a:r>
              <a:r>
                <a:rPr lang="ru-RU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4123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728" y="3312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</p:grpSp>
      <p:sp>
        <p:nvSpPr>
          <p:cNvPr id="28709" name="WordArt 37"/>
          <p:cNvSpPr>
            <a:spLocks noChangeArrowheads="1" noChangeShapeType="1" noTextEdit="1"/>
          </p:cNvSpPr>
          <p:nvPr/>
        </p:nvSpPr>
        <p:spPr bwMode="auto">
          <a:xfrm>
            <a:off x="5572125" y="642938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28710" name="WordArt 38"/>
          <p:cNvSpPr>
            <a:spLocks noChangeArrowheads="1" noChangeShapeType="1" noTextEdit="1"/>
          </p:cNvSpPr>
          <p:nvPr/>
        </p:nvSpPr>
        <p:spPr bwMode="auto">
          <a:xfrm>
            <a:off x="990600" y="5257800"/>
            <a:ext cx="4572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28711" name="WordArt 39"/>
          <p:cNvSpPr>
            <a:spLocks noChangeArrowheads="1" noChangeShapeType="1" noTextEdit="1"/>
          </p:cNvSpPr>
          <p:nvPr/>
        </p:nvSpPr>
        <p:spPr bwMode="auto">
          <a:xfrm>
            <a:off x="2743200" y="3810000"/>
            <a:ext cx="3810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28714" name="WordArt 42"/>
          <p:cNvSpPr>
            <a:spLocks noChangeArrowheads="1" noChangeShapeType="1" noTextEdit="1"/>
          </p:cNvSpPr>
          <p:nvPr/>
        </p:nvSpPr>
        <p:spPr bwMode="auto">
          <a:xfrm>
            <a:off x="3714750" y="785813"/>
            <a:ext cx="3810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12</a:t>
            </a:r>
          </a:p>
        </p:txBody>
      </p:sp>
      <p:sp>
        <p:nvSpPr>
          <p:cNvPr id="28715" name="WordArt 43"/>
          <p:cNvSpPr>
            <a:spLocks noChangeArrowheads="1" noChangeShapeType="1" noTextEdit="1"/>
          </p:cNvSpPr>
          <p:nvPr/>
        </p:nvSpPr>
        <p:spPr bwMode="auto">
          <a:xfrm>
            <a:off x="990600" y="25146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28716" name="WordArt 44"/>
          <p:cNvSpPr>
            <a:spLocks noChangeArrowheads="1" noChangeShapeType="1" noTextEdit="1"/>
          </p:cNvSpPr>
          <p:nvPr/>
        </p:nvSpPr>
        <p:spPr bwMode="auto">
          <a:xfrm>
            <a:off x="7286625" y="642938"/>
            <a:ext cx="4572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44" name="WordArt 42"/>
          <p:cNvSpPr>
            <a:spLocks noChangeArrowheads="1" noChangeShapeType="1" noTextEdit="1"/>
          </p:cNvSpPr>
          <p:nvPr/>
        </p:nvSpPr>
        <p:spPr bwMode="auto">
          <a:xfrm>
            <a:off x="2643188" y="2714625"/>
            <a:ext cx="3810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12</a:t>
            </a:r>
          </a:p>
        </p:txBody>
      </p:sp>
      <p:sp>
        <p:nvSpPr>
          <p:cNvPr id="45" name="WordArt 42"/>
          <p:cNvSpPr>
            <a:spLocks noChangeArrowheads="1" noChangeShapeType="1" noTextEdit="1"/>
          </p:cNvSpPr>
          <p:nvPr/>
        </p:nvSpPr>
        <p:spPr bwMode="auto">
          <a:xfrm>
            <a:off x="1000125" y="4000500"/>
            <a:ext cx="3810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12</a:t>
            </a:r>
          </a:p>
        </p:txBody>
      </p:sp>
      <p:sp>
        <p:nvSpPr>
          <p:cNvPr id="4113" name="WordArt 33"/>
          <p:cNvSpPr>
            <a:spLocks noChangeArrowheads="1" noChangeShapeType="1" noTextEdit="1"/>
          </p:cNvSpPr>
          <p:nvPr/>
        </p:nvSpPr>
        <p:spPr bwMode="auto">
          <a:xfrm rot="-5400000">
            <a:off x="3762375" y="5310188"/>
            <a:ext cx="7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-</a:t>
            </a:r>
          </a:p>
        </p:txBody>
      </p:sp>
      <p:sp>
        <p:nvSpPr>
          <p:cNvPr id="4114" name="WordArt 33"/>
          <p:cNvSpPr>
            <a:spLocks noChangeArrowheads="1" noChangeShapeType="1" noTextEdit="1"/>
          </p:cNvSpPr>
          <p:nvPr/>
        </p:nvSpPr>
        <p:spPr bwMode="auto">
          <a:xfrm rot="-5400000">
            <a:off x="2047875" y="3810000"/>
            <a:ext cx="7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-</a:t>
            </a:r>
          </a:p>
        </p:txBody>
      </p:sp>
      <p:sp>
        <p:nvSpPr>
          <p:cNvPr id="4115" name="WordArt 33"/>
          <p:cNvSpPr>
            <a:spLocks noChangeArrowheads="1" noChangeShapeType="1" noTextEdit="1"/>
          </p:cNvSpPr>
          <p:nvPr/>
        </p:nvSpPr>
        <p:spPr bwMode="auto">
          <a:xfrm rot="-5400000">
            <a:off x="3905250" y="3881438"/>
            <a:ext cx="7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-</a:t>
            </a:r>
          </a:p>
        </p:txBody>
      </p:sp>
      <p:sp>
        <p:nvSpPr>
          <p:cNvPr id="4116" name="WordArt 33"/>
          <p:cNvSpPr>
            <a:spLocks noChangeArrowheads="1" noChangeShapeType="1" noTextEdit="1"/>
          </p:cNvSpPr>
          <p:nvPr/>
        </p:nvSpPr>
        <p:spPr bwMode="auto">
          <a:xfrm rot="-5400000">
            <a:off x="3905250" y="3667125"/>
            <a:ext cx="7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-</a:t>
            </a:r>
          </a:p>
        </p:txBody>
      </p:sp>
      <p:sp>
        <p:nvSpPr>
          <p:cNvPr id="4117" name="WordArt 33"/>
          <p:cNvSpPr>
            <a:spLocks noChangeArrowheads="1" noChangeShapeType="1" noTextEdit="1"/>
          </p:cNvSpPr>
          <p:nvPr/>
        </p:nvSpPr>
        <p:spPr bwMode="auto">
          <a:xfrm rot="-5400000">
            <a:off x="3833813" y="2667000"/>
            <a:ext cx="7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-</a:t>
            </a:r>
          </a:p>
        </p:txBody>
      </p:sp>
      <p:sp>
        <p:nvSpPr>
          <p:cNvPr id="4118" name="WordArt 33"/>
          <p:cNvSpPr>
            <a:spLocks noChangeArrowheads="1" noChangeShapeType="1" noTextEdit="1"/>
          </p:cNvSpPr>
          <p:nvPr/>
        </p:nvSpPr>
        <p:spPr bwMode="auto">
          <a:xfrm rot="-5400000">
            <a:off x="3833813" y="2452688"/>
            <a:ext cx="7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9" grpId="0" animBg="1"/>
      <p:bldP spid="28710" grpId="0" animBg="1"/>
      <p:bldP spid="28711" grpId="0" animBg="1"/>
      <p:bldP spid="28714" grpId="0" animBg="1"/>
      <p:bldP spid="28715" grpId="0" animBg="1"/>
      <p:bldP spid="28716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52</a:t>
            </a:r>
            <a:r>
              <a:rPr lang="en-US" sz="4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·</a:t>
            </a:r>
            <a:r>
              <a:rPr lang="ru-RU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0:7 +36: (9</a:t>
            </a:r>
            <a:r>
              <a:rPr lang="en-US" sz="4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·</a:t>
            </a:r>
            <a:r>
              <a:rPr lang="ru-RU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4)+12</a:t>
            </a:r>
            <a:r>
              <a:rPr lang="en-US" sz="4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·</a:t>
            </a:r>
            <a:r>
              <a:rPr lang="ru-RU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(2:1)</a:t>
            </a: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95288" y="476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Найди значение выражения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0825" y="25654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(9</a:t>
            </a:r>
            <a:r>
              <a:rPr lang="en-US" sz="4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·</a:t>
            </a:r>
            <a:r>
              <a:rPr lang="ru-RU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6+2):8+(4</a:t>
            </a:r>
            <a:r>
              <a:rPr lang="en-US" sz="4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·</a:t>
            </a:r>
            <a:r>
              <a:rPr lang="ru-RU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en-US" sz="4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·</a:t>
            </a:r>
            <a:r>
              <a:rPr lang="ru-RU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3):12-(21-21):7=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95288" y="476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Найди значение выражения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23495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(7</a:t>
            </a:r>
            <a:r>
              <a:rPr lang="en-US" sz="4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·</a:t>
            </a:r>
            <a:r>
              <a:rPr lang="ru-RU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5):35 </a:t>
            </a:r>
            <a:r>
              <a:rPr lang="en-US" sz="4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·</a:t>
            </a:r>
            <a:r>
              <a:rPr lang="ru-RU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1+(4</a:t>
            </a:r>
            <a:r>
              <a:rPr lang="en-US" sz="4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·</a:t>
            </a:r>
            <a:r>
              <a:rPr lang="ru-RU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0+20):5-0</a:t>
            </a:r>
            <a:r>
              <a:rPr lang="en-US" sz="4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·</a:t>
            </a:r>
            <a:r>
              <a:rPr lang="ru-RU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36:2=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95288" y="476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Найди значение выражени</a:t>
            </a:r>
            <a:r>
              <a:rPr lang="ru-RU" altLang="ru-RU" sz="4400">
                <a:solidFill>
                  <a:schemeClr val="tx2"/>
                </a:solidFill>
              </a:rPr>
              <a:t>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kern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Сегодня на урок к нам пришли гости</a:t>
            </a:r>
            <a:r>
              <a:rPr lang="ru-RU" sz="40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8196" name="Picture 4" descr="488fa31779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43132" b="6465"/>
          <a:stretch>
            <a:fillRect/>
          </a:stretch>
        </p:blipFill>
        <p:spPr bwMode="auto">
          <a:xfrm>
            <a:off x="179388" y="1125538"/>
            <a:ext cx="435927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1864200-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68413"/>
            <a:ext cx="21558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a72BdnxTD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3087687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4132263" y="5068888"/>
            <a:ext cx="4316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B0F0"/>
                </a:solidFill>
                <a:latin typeface="Monotype Corsiva" pitchFamily="66" charset="0"/>
              </a:rPr>
              <a:t>Буратино, Карандаш, </a:t>
            </a:r>
          </a:p>
          <a:p>
            <a:pPr eaLnBrk="1" hangingPunct="1"/>
            <a:r>
              <a:rPr lang="ru-RU" altLang="ru-RU" sz="3600">
                <a:solidFill>
                  <a:srgbClr val="00B0F0"/>
                </a:solidFill>
                <a:latin typeface="Monotype Corsiva" pitchFamily="66" charset="0"/>
              </a:rPr>
              <a:t>Незнайка, Самоделкин.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539750" y="549275"/>
            <a:ext cx="79200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Нас окружает множество предметов. Они отличаются формой, размерами, материалом, из которого изготовлены, окраской, …. Людей интересуют разные качества этих предметов. Математиков интересуют их форма и размеры.</a:t>
            </a:r>
          </a:p>
        </p:txBody>
      </p:sp>
      <p:sp>
        <p:nvSpPr>
          <p:cNvPr id="9220" name="Куб 7"/>
          <p:cNvSpPr>
            <a:spLocks noChangeArrowheads="1"/>
          </p:cNvSpPr>
          <p:nvPr/>
        </p:nvSpPr>
        <p:spPr bwMode="auto">
          <a:xfrm>
            <a:off x="468313" y="3716338"/>
            <a:ext cx="928687" cy="1001712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7019925" y="4581525"/>
            <a:ext cx="1714500" cy="2000250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2" name="Цилиндр 6"/>
          <p:cNvSpPr>
            <a:spLocks noChangeArrowheads="1"/>
          </p:cNvSpPr>
          <p:nvPr/>
        </p:nvSpPr>
        <p:spPr bwMode="auto">
          <a:xfrm>
            <a:off x="2051050" y="3860800"/>
            <a:ext cx="1843088" cy="2714625"/>
          </a:xfrm>
          <a:prstGeom prst="can">
            <a:avLst>
              <a:gd name="adj" fmla="val 24998"/>
            </a:avLst>
          </a:prstGeom>
          <a:solidFill>
            <a:srgbClr val="00FF00"/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3" name="Куб 8"/>
          <p:cNvSpPr>
            <a:spLocks noChangeArrowheads="1"/>
          </p:cNvSpPr>
          <p:nvPr/>
        </p:nvSpPr>
        <p:spPr bwMode="auto">
          <a:xfrm>
            <a:off x="4067175" y="3644900"/>
            <a:ext cx="2857500" cy="185737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4" name="Равнобедренный треугольник 4"/>
          <p:cNvSpPr>
            <a:spLocks noChangeArrowheads="1"/>
          </p:cNvSpPr>
          <p:nvPr/>
        </p:nvSpPr>
        <p:spPr bwMode="auto">
          <a:xfrm>
            <a:off x="684213" y="5373688"/>
            <a:ext cx="928687" cy="842962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5" name="Овал 3"/>
          <p:cNvSpPr>
            <a:spLocks noChangeArrowheads="1"/>
          </p:cNvSpPr>
          <p:nvPr/>
        </p:nvSpPr>
        <p:spPr bwMode="auto">
          <a:xfrm>
            <a:off x="5148263" y="5732463"/>
            <a:ext cx="571500" cy="628650"/>
          </a:xfrm>
          <a:prstGeom prst="ellipse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резентации\для создания презентаций\фоны от петровны\bv1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23850" y="260350"/>
            <a:ext cx="6275388" cy="4525963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latin typeface="Times New Roman" pitchFamily="18" charset="0"/>
                <a:cs typeface="Times New Roman" pitchFamily="18" charset="0"/>
              </a:rPr>
              <a:t>Мячи, которыми вы много раз играли, имеют форму шара, хотя все они разных размеров. Многие небесные тела имеют форму, близкую к форме шара, включая и нашу планету. </a:t>
            </a:r>
          </a:p>
        </p:txBody>
      </p:sp>
      <p:pic>
        <p:nvPicPr>
          <p:cNvPr id="10244" name="Picture 6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1113"/>
            <a:ext cx="2087563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J01831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284788"/>
            <a:ext cx="18288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AG00129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1864200-we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2746375"/>
            <a:ext cx="2462212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827</TotalTime>
  <Words>400</Words>
  <Application>Microsoft Office PowerPoint</Application>
  <PresentationFormat>Экран (4:3)</PresentationFormat>
  <Paragraphs>112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    Урок математики  в 3 классе  Параллелепипед и куб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#140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Прямоугольный параллелепидед</dc:title>
  <dc:creator>Valentina</dc:creator>
  <cp:lastModifiedBy>анна</cp:lastModifiedBy>
  <cp:revision>94</cp:revision>
  <dcterms:created xsi:type="dcterms:W3CDTF">2006-10-20T08:26:07Z</dcterms:created>
  <dcterms:modified xsi:type="dcterms:W3CDTF">2016-06-02T06:43:36Z</dcterms:modified>
</cp:coreProperties>
</file>