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99" d="100"/>
          <a:sy n="99" d="100"/>
        </p:scale>
        <p:origin x="-240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2BC052-B997-4BF5-B517-CBE9BA3C6679}" type="datetimeFigureOut">
              <a:rPr lang="ru-RU" smtClean="0"/>
              <a:t>17.12.2023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F420C8-4141-46DD-A946-EDF813F0CAF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2BC052-B997-4BF5-B517-CBE9BA3C6679}" type="datetimeFigureOut">
              <a:rPr lang="ru-RU" smtClean="0"/>
              <a:t>17.12.2023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F420C8-4141-46DD-A946-EDF813F0CAF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2BC052-B997-4BF5-B517-CBE9BA3C6679}" type="datetimeFigureOut">
              <a:rPr lang="ru-RU" smtClean="0"/>
              <a:t>17.12.2023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F420C8-4141-46DD-A946-EDF813F0CAF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2BC052-B997-4BF5-B517-CBE9BA3C6679}" type="datetimeFigureOut">
              <a:rPr lang="ru-RU" smtClean="0"/>
              <a:t>17.12.2023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F420C8-4141-46DD-A946-EDF813F0CAF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2BC052-B997-4BF5-B517-CBE9BA3C6679}" type="datetimeFigureOut">
              <a:rPr lang="ru-RU" smtClean="0"/>
              <a:t>17.12.2023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F420C8-4141-46DD-A946-EDF813F0CAF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2BC052-B997-4BF5-B517-CBE9BA3C6679}" type="datetimeFigureOut">
              <a:rPr lang="ru-RU" smtClean="0"/>
              <a:t>17.12.2023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F420C8-4141-46DD-A946-EDF813F0CAF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2BC052-B997-4BF5-B517-CBE9BA3C6679}" type="datetimeFigureOut">
              <a:rPr lang="ru-RU" smtClean="0"/>
              <a:t>17.12.2023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F420C8-4141-46DD-A946-EDF813F0CAF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2BC052-B997-4BF5-B517-CBE9BA3C6679}" type="datetimeFigureOut">
              <a:rPr lang="ru-RU" smtClean="0"/>
              <a:t>17.12.2023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F420C8-4141-46DD-A946-EDF813F0CAF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2BC052-B997-4BF5-B517-CBE9BA3C6679}" type="datetimeFigureOut">
              <a:rPr lang="ru-RU" smtClean="0"/>
              <a:t>17.12.2023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F420C8-4141-46DD-A946-EDF813F0CAF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2BC052-B997-4BF5-B517-CBE9BA3C6679}" type="datetimeFigureOut">
              <a:rPr lang="ru-RU" smtClean="0"/>
              <a:t>17.12.2023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F420C8-4141-46DD-A946-EDF813F0CAF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2BC052-B997-4BF5-B517-CBE9BA3C6679}" type="datetimeFigureOut">
              <a:rPr lang="ru-RU" smtClean="0"/>
              <a:t>17.12.2023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F420C8-4141-46DD-A946-EDF813F0CAF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D2BC052-B997-4BF5-B517-CBE9BA3C6679}" type="datetimeFigureOut">
              <a:rPr lang="ru-RU" smtClean="0"/>
              <a:t>17.12.2023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4F420C8-4141-46DD-A946-EDF813F0CAF1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Кинематограф второй половины  20 века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Альфред </a:t>
            </a:r>
            <a:r>
              <a:rPr lang="ru-RU" dirty="0" err="1" smtClean="0"/>
              <a:t>Хичкок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2534" name="Picture 6" descr="https://thelawofattraction.ru/wp-content/uploads/d/3/0/d30fc7cbb3f632faac0f9fdb5d026e6d.jpe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1714488"/>
            <a:ext cx="8572475" cy="482201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3554" name="Picture 2" descr="https://avatars.mds.yandex.net/get-kinopoisk-image/1629390/80931c08-22cd-46ed-b0a3-2d71d2f8695d/1920x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428860" y="12436"/>
            <a:ext cx="5390208" cy="684556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4578" name="Picture 2" descr="https://glossymag.ru/thetsoaz/2021/10/pticy-1963-foto-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428625"/>
            <a:ext cx="11430000" cy="642937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5602" name="Picture 2" descr="https://sun9-13.userapi.com/impf/fudkFhOlxrgTV-AEkinPH5sEtcDILcDRmSBz7A/_97xO8PBn7M.jpg?size=1194x718&amp;quality=96&amp;sign=e88745ab5454110bc1f6b6cac5fb2a2f&amp;c_uniq_tag=301Ru2J-gWy0zq__KA4o2GFjy8TQT06_ycJzLNjFFBs&amp;type=album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1372850" cy="68389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6626" name="Picture 2" descr="https://retromovie.ru/sites/default/files/image/rope-1948/photo/tH3nlzYzte7cowdeKmcKgEP4YYK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357166"/>
            <a:ext cx="9120166" cy="513721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7650" name="Picture 2" descr="https://avatars.dzeninfra.ru/get-zen_doc/60808/pub_62f62d5fa481471c44cd9fbc_62fd38861d37796f69ee1d5d/scale_1200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" y="0"/>
            <a:ext cx="9008083" cy="650083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8674" name="Picture 2" descr="https://images-na.ssl-images-amazon.com/images/S/pv-target-images/12d5411f5c73df5e23238d148f67f811da91104c818829119aca1b743e45f62e._RI_V_TTW_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00166" y="-120623"/>
            <a:ext cx="5233967" cy="697862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9698" name="Picture 2" descr="https://people.com/thmb/spooa9rAH57o_FElfZD9ZAm1Bnc=/1500x0/filters:no_upscale():max_bytes(150000):strip_icc():focal(999x0:1001x2)/shining_axe_2-2000-a5364ca04993496ebd22819c8e007ad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857232"/>
            <a:ext cx="9001088" cy="583270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22" name="Picture 2" descr="https://www.film.ru/sites/default/files/styles/thumb_1024x450/public/trailers_frame/scale_pny200_1.jpe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42908" y="571480"/>
            <a:ext cx="9753600" cy="512445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1746" name="Picture 2" descr="https://cdn.fishki.net/upload/users/2021/06/10/481154/ce4cce96233b7637ecf6f8d3abb7040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85852" y="714356"/>
            <a:ext cx="7143720" cy="524468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158" y="214290"/>
            <a:ext cx="8229600" cy="4525963"/>
          </a:xfrm>
        </p:spPr>
        <p:txBody>
          <a:bodyPr/>
          <a:lstStyle/>
          <a:p>
            <a:r>
              <a:rPr lang="ru-RU" dirty="0"/>
              <a:t>Крах фашизма, общая демократизация мира оказали на кинематограф значительное влияние, породив в нем ряд значительных явлений. Одним из них был итальянский </a:t>
            </a:r>
            <a:r>
              <a:rPr lang="ru-RU" b="1" dirty="0"/>
              <a:t>неореализм</a:t>
            </a:r>
            <a:endParaRPr lang="ru-RU" dirty="0" smtClean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2770" name="Picture 2" descr="https://avatars.dzeninfra.ru/get-zen_doc/3510533/pub_5f2b239f142611705bb2c7c2_5f2b23a0e7df81465811fc98/scale_1200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7729" y="571480"/>
            <a:ext cx="9026271" cy="485774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3794" name="Picture 2" descr="https://viasat-small.cdnvideo.ru/viasat/production/contents/f069d19b-26f6-4051-95b6-07928d0948e7/posters/e3dh4q0ah50x9nlb5j9oc13w1odk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71604" y="-1"/>
            <a:ext cx="4857784" cy="680203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357166"/>
            <a:ext cx="8229600" cy="5768997"/>
          </a:xfrm>
        </p:spPr>
        <p:txBody>
          <a:bodyPr>
            <a:normAutofit fontScale="92500" lnSpcReduction="20000"/>
          </a:bodyPr>
          <a:lstStyle/>
          <a:p>
            <a:r>
              <a:rPr lang="ru-RU" dirty="0"/>
              <a:t>Первым шедевром неореализма стал фильм, созданный почти документальным способом, хотя в нем и участвовали актеры, и снимавшийся еще в оккупированном Риме. Это был “Рим — открытый город” (1945) режиссера </a:t>
            </a:r>
            <a:r>
              <a:rPr lang="ru-RU" b="1" dirty="0"/>
              <a:t>Роберто </a:t>
            </a:r>
            <a:r>
              <a:rPr lang="ru-RU" b="1" dirty="0" err="1"/>
              <a:t>Росселини</a:t>
            </a:r>
            <a:r>
              <a:rPr lang="ru-RU" dirty="0"/>
              <a:t>. Картина состояла из ряда эпизодов, в основе которых лежали подлинные факты, среди них история коммуниста Феррари, преданного и замученного гестаповцами, и священника </a:t>
            </a:r>
            <a:r>
              <a:rPr lang="ru-RU" dirty="0" err="1"/>
              <a:t>Морозини</a:t>
            </a:r>
            <a:r>
              <a:rPr lang="ru-RU" dirty="0"/>
              <a:t>, расстрелянного за помощь подпольщикам. Фильм с огромной эмоциональной силой отразил переломный момент в истории Италии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Picture 2" descr="https://avatars.mds.yandex.net/get-kinopoisk-image/1900788/f5fe5723-b483-4ba6-94b2-487f4f2b3c1a/orig"/>
          <p:cNvPicPr preferRelativeResize="0"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502806" y="18002352"/>
            <a:ext cx="23274338" cy="32861251"/>
          </a:xfrm>
          <a:prstGeom prst="rect">
            <a:avLst/>
          </a:prstGeom>
          <a:noFill/>
        </p:spPr>
      </p:pic>
      <p:pic>
        <p:nvPicPr>
          <p:cNvPr id="1030" name="Picture 6" descr="https://media.kellermandesign.com/2016/07/Rome-Open-City-1945-Roberto-Rossellini-key-art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14546" y="285728"/>
            <a:ext cx="4672885" cy="657227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14290"/>
            <a:ext cx="8229600" cy="6643710"/>
          </a:xfrm>
        </p:spPr>
        <p:txBody>
          <a:bodyPr>
            <a:normAutofit fontScale="77500" lnSpcReduction="20000"/>
          </a:bodyPr>
          <a:lstStyle/>
          <a:p>
            <a:r>
              <a:rPr lang="ru-RU" dirty="0"/>
              <a:t>Другое классическое произведение неореализма — картина </a:t>
            </a:r>
            <a:r>
              <a:rPr lang="ru-RU" b="1" dirty="0" err="1"/>
              <a:t>Витторио</a:t>
            </a:r>
            <a:r>
              <a:rPr lang="ru-RU" b="1" dirty="0"/>
              <a:t> де </a:t>
            </a:r>
            <a:r>
              <a:rPr lang="ru-RU" b="1" dirty="0" err="1"/>
              <a:t>Сика</a:t>
            </a:r>
            <a:r>
              <a:rPr lang="ru-RU" b="1" dirty="0"/>
              <a:t> (1901—1974)</a:t>
            </a:r>
            <a:r>
              <a:rPr lang="ru-RU" dirty="0"/>
              <a:t> “Похитители велосипедов” (1948). Внешне будто частный факт — повествование о человеке, который после многих лет безработицы был нанят расклеивать афиши. Радуется </a:t>
            </a:r>
            <a:r>
              <a:rPr lang="ru-RU" dirty="0" err="1"/>
              <a:t>Риччи</a:t>
            </a:r>
            <a:r>
              <a:rPr lang="ru-RU" dirty="0"/>
              <a:t>, усталый, замученный жизнью, радуется его семья, жившая до этого на то, что приносил 10-летний Бруно, служивший разносчиком в зеленой лавке. Но в первый же день, когда </a:t>
            </a:r>
            <a:r>
              <a:rPr lang="ru-RU" dirty="0" err="1"/>
              <a:t>Риччи</a:t>
            </a:r>
            <a:r>
              <a:rPr lang="ru-RU" dirty="0"/>
              <a:t> заступает наместо, у него крадут велосипед, тем самым вновь обрекая на безработицу. </a:t>
            </a:r>
            <a:r>
              <a:rPr lang="ru-RU" dirty="0" err="1"/>
              <a:t>Риччи</a:t>
            </a:r>
            <a:r>
              <a:rPr lang="ru-RU" dirty="0"/>
              <a:t> и Бруно пытаются найти вора, обходят </a:t>
            </a:r>
            <a:r>
              <a:rPr lang="ru-RU" dirty="0" err="1"/>
              <a:t>трущебы</a:t>
            </a:r>
            <a:r>
              <a:rPr lang="ru-RU" dirty="0"/>
              <a:t>, и герои и зрители становятся свидетелями народных бедствий. В результате </a:t>
            </a:r>
            <a:r>
              <a:rPr lang="ru-RU" dirty="0" err="1"/>
              <a:t>Риччи</a:t>
            </a:r>
            <a:r>
              <a:rPr lang="ru-RU" dirty="0"/>
              <a:t> пытается сам украсть велосипед, но попадается. Случайности этого фильма обладают силой трагедии.</a:t>
            </a:r>
          </a:p>
          <a:p>
            <a:r>
              <a:rPr lang="ru-RU" dirty="0"/>
              <a:t>Де </a:t>
            </a:r>
            <a:r>
              <a:rPr lang="ru-RU" dirty="0" err="1"/>
              <a:t>Сика</a:t>
            </a:r>
            <a:r>
              <a:rPr lang="ru-RU" dirty="0"/>
              <a:t> отказался от профессиональных актеров: на роль </a:t>
            </a:r>
            <a:r>
              <a:rPr lang="ru-RU" dirty="0" err="1"/>
              <a:t>Риччи</a:t>
            </a:r>
            <a:r>
              <a:rPr lang="ru-RU" dirty="0"/>
              <a:t> пригласил подлинного безработного, а Бруно играл мальчик, действительно служивший рассыльным и приносивший режиссеру на дом овощи.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8196" name="Picture 4" descr="https://m.media-amazon.com/images/M/MV5BZWNiNmFmMTQtM2VlZi00NWMwLWE2OWYtMWJhNjBkOWYxNmUzXkEyXkFqcGdeQXVyMjgyNjk3MzE@._V1_FMjpg_UX1000_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428860" y="214291"/>
            <a:ext cx="4556728" cy="664371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9458" name="Picture 2" descr="https://m.media-amazon.com/images/M/MV5BYzAwNjVlNzctMzJhNS00ODkyLWE3ZWItNjI4OGMwMmY2YzM3XkEyXkFqcGdeQXVyODIyOTEyMzY@._V1_FMjpg_UX1000_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5984" y="181715"/>
            <a:ext cx="4786346" cy="653336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 smtClean="0"/>
              <a:t>Акира</a:t>
            </a:r>
            <a:r>
              <a:rPr lang="ru-RU" dirty="0" smtClean="0"/>
              <a:t> Куросава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482" name="Picture 2" descr="https://avatars.dzeninfra.ru/get-zen_doc/8269145/pub_641efacce540d5493c91f39a_641efae56ece11642c58e34a/scale_1200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75094" y="1500174"/>
            <a:ext cx="8454544" cy="476272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1506" name="Picture 2" descr="https://m.media-amazon.com/images/M/MV5BZTc0ZGVjNzgtYjIxNS00MWExLWI1NDYtMGFlYjI2NGViZDM4XkEyXkFqcGdeQXVyMjIxMTIwNDM@._V1_FMjpg_UX1000_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71670" y="-142896"/>
            <a:ext cx="4667264" cy="700089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31</TotalTime>
  <Words>76</Words>
  <Application>Microsoft Office PowerPoint</Application>
  <PresentationFormat>Экран (4:3)</PresentationFormat>
  <Paragraphs>7</Paragraphs>
  <Slides>21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2" baseType="lpstr">
      <vt:lpstr>Тема Office</vt:lpstr>
      <vt:lpstr>Кинематограф второй половины  20 века</vt:lpstr>
      <vt:lpstr>Слайд 2</vt:lpstr>
      <vt:lpstr>Слайд 3</vt:lpstr>
      <vt:lpstr>Слайд 4</vt:lpstr>
      <vt:lpstr>Слайд 5</vt:lpstr>
      <vt:lpstr>Слайд 6</vt:lpstr>
      <vt:lpstr>Слайд 7</vt:lpstr>
      <vt:lpstr>Акира Куросава</vt:lpstr>
      <vt:lpstr>Слайд 9</vt:lpstr>
      <vt:lpstr>Альфред Хичкок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Кинематограф второй половины  20 века</dc:title>
  <dc:creator>Джон</dc:creator>
  <cp:lastModifiedBy>Джон</cp:lastModifiedBy>
  <cp:revision>4</cp:revision>
  <dcterms:created xsi:type="dcterms:W3CDTF">2023-12-17T18:29:35Z</dcterms:created>
  <dcterms:modified xsi:type="dcterms:W3CDTF">2023-12-17T19:01:35Z</dcterms:modified>
</cp:coreProperties>
</file>